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533" r:id="rId5"/>
    <p:sldId id="531" r:id="rId6"/>
    <p:sldId id="532" r:id="rId7"/>
    <p:sldId id="266" r:id="rId8"/>
    <p:sldId id="267" r:id="rId9"/>
    <p:sldId id="268" r:id="rId10"/>
    <p:sldId id="269" r:id="rId11"/>
    <p:sldId id="270" r:id="rId12"/>
    <p:sldId id="272" r:id="rId13"/>
    <p:sldId id="528" r:id="rId14"/>
    <p:sldId id="524" r:id="rId15"/>
    <p:sldId id="527" r:id="rId16"/>
    <p:sldId id="289" r:id="rId17"/>
    <p:sldId id="262" r:id="rId18"/>
    <p:sldId id="525" r:id="rId19"/>
    <p:sldId id="523" r:id="rId20"/>
    <p:sldId id="529" r:id="rId21"/>
    <p:sldId id="530" r:id="rId22"/>
    <p:sldId id="293" r:id="rId2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mbria Math" panose="02040503050406030204" pitchFamily="18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" roundtripDataSignature="AMtx7mgCuaoS/ao6GLJNkk1J/HieLCYVz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6"/>
    <p:restoredTop sz="94719"/>
  </p:normalViewPr>
  <p:slideViewPr>
    <p:cSldViewPr snapToGrid="0">
      <p:cViewPr varScale="1">
        <p:scale>
          <a:sx n="152" d="100"/>
          <a:sy n="152" d="100"/>
        </p:scale>
        <p:origin x="164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43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07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Diverse students. Some with bio-backgrounds; some without. Some with CS background; some with very limited. Two separate courses combined because of a substantial shared curriculum.</a:t>
            </a:r>
            <a:endParaRPr/>
          </a:p>
        </p:txBody>
      </p:sp>
      <p:sp>
        <p:nvSpPr>
          <p:cNvPr id="94" name="Google Shape;9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10048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doesn’t a filter help with measurement noise? Verify transfer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3608CA-DBCA-4E8F-8DAB-6E1AFAF19782}" type="slidenum">
              <a:rPr lang="en-US" altLang="x-none" smtClean="0"/>
              <a:pPr>
                <a:defRPr/>
              </a:pPr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64546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doesn’t a filter help with measurement noise? Verify transfer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3608CA-DBCA-4E8F-8DAB-6E1AFAF19782}" type="slidenum">
              <a:rPr lang="en-US" altLang="x-none" smtClean="0"/>
              <a:pPr>
                <a:defRPr/>
              </a:pPr>
              <a:t>19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645465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9694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28421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5"/>
          <p:cNvSpPr/>
          <p:nvPr/>
        </p:nvSpPr>
        <p:spPr>
          <a:xfrm>
            <a:off x="228600" y="254000"/>
            <a:ext cx="8686800" cy="6418263"/>
          </a:xfrm>
          <a:prstGeom prst="rect">
            <a:avLst/>
          </a:prstGeom>
          <a:noFill/>
          <a:ln w="222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5"/>
          <p:cNvSpPr/>
          <p:nvPr/>
        </p:nvSpPr>
        <p:spPr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35" descr="UW.Wordmark_ctr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5"/>
          <p:cNvSpPr/>
          <p:nvPr/>
        </p:nvSpPr>
        <p:spPr>
          <a:xfrm rot="10800000" flipH="1">
            <a:off x="8167688" y="6348413"/>
            <a:ext cx="585787" cy="396875"/>
          </a:xfrm>
          <a:prstGeom prst="trapezoid">
            <a:avLst>
              <a:gd name="adj" fmla="val 25000"/>
            </a:avLst>
          </a:prstGeom>
          <a:solidFill>
            <a:srgbClr val="3B18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5" descr="UW_W-Logo_RGB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5"/>
          <p:cNvSpPr txBox="1">
            <a:spLocks noGrp="1"/>
          </p:cNvSpPr>
          <p:nvPr>
            <p:ph type="ctrTitle"/>
          </p:nvPr>
        </p:nvSpPr>
        <p:spPr>
          <a:xfrm>
            <a:off x="685800" y="1752600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subTitle" idx="1"/>
          </p:nvPr>
        </p:nvSpPr>
        <p:spPr>
          <a:xfrm>
            <a:off x="1371600" y="35083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dt" idx="10"/>
          </p:nvPr>
        </p:nvSpPr>
        <p:spPr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35"/>
          <p:cNvSpPr txBox="1">
            <a:spLocks noGrp="1"/>
          </p:cNvSpPr>
          <p:nvPr>
            <p:ph type="ftr" idx="11"/>
          </p:nvPr>
        </p:nvSpPr>
        <p:spPr>
          <a:xfrm>
            <a:off x="3114675" y="59436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5"/>
          <p:cNvSpPr txBox="1">
            <a:spLocks noGrp="1"/>
          </p:cNvSpPr>
          <p:nvPr>
            <p:ph type="sldNum" idx="12"/>
          </p:nvPr>
        </p:nvSpPr>
        <p:spPr>
          <a:xfrm>
            <a:off x="7534275" y="5943600"/>
            <a:ext cx="4667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0"/>
          <p:cNvSpPr txBox="1">
            <a:spLocks noGrp="1"/>
          </p:cNvSpPr>
          <p:nvPr>
            <p:ph type="body" idx="1"/>
          </p:nvPr>
        </p:nvSpPr>
        <p:spPr>
          <a:xfrm>
            <a:off x="4648200" y="13716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2"/>
          </p:nvPr>
        </p:nvSpPr>
        <p:spPr>
          <a:xfrm>
            <a:off x="457200" y="13716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0"/>
          <p:cNvSpPr txBox="1">
            <a:spLocks noGrp="1"/>
          </p:cNvSpPr>
          <p:nvPr>
            <p:ph type="sldNum" idx="12"/>
          </p:nvPr>
        </p:nvSpPr>
        <p:spPr>
          <a:xfrm>
            <a:off x="6096000" y="6264275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8835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6"/>
          <p:cNvSpPr/>
          <p:nvPr/>
        </p:nvSpPr>
        <p:spPr>
          <a:xfrm>
            <a:off x="447675" y="152400"/>
            <a:ext cx="3314700" cy="21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" name="Google Shape;32;p36" descr="UW.Wordmark_ctr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" name="Google Shape;33;p36"/>
          <p:cNvGrpSpPr/>
          <p:nvPr/>
        </p:nvGrpSpPr>
        <p:grpSpPr>
          <a:xfrm>
            <a:off x="8167688" y="6348413"/>
            <a:ext cx="595312" cy="400050"/>
            <a:chOff x="8045450" y="6222997"/>
            <a:chExt cx="745067" cy="500464"/>
          </a:xfrm>
        </p:grpSpPr>
        <p:sp>
          <p:nvSpPr>
            <p:cNvPr id="34" name="Google Shape;34;p36"/>
            <p:cNvSpPr/>
            <p:nvPr/>
          </p:nvSpPr>
          <p:spPr>
            <a:xfrm rot="10800000" flipH="1">
              <a:off x="8045450" y="6222997"/>
              <a:ext cx="733146" cy="494505"/>
            </a:xfrm>
            <a:prstGeom prst="trapezoid">
              <a:avLst>
                <a:gd name="adj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5" name="Google Shape;35;p36" descr="UW_W-Logo_RGB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047567" y="6223002"/>
              <a:ext cx="742950" cy="50045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" name="Google Shape;36;p36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36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36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6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7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37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7"/>
          <p:cNvSpPr txBox="1">
            <a:spLocks noGrp="1"/>
          </p:cNvSpPr>
          <p:nvPr>
            <p:ph type="sldNum" idx="12"/>
          </p:nvPr>
        </p:nvSpPr>
        <p:spPr>
          <a:xfrm>
            <a:off x="7564582" y="6324600"/>
            <a:ext cx="5126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9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39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9"/>
          <p:cNvSpPr txBox="1">
            <a:spLocks noGrp="1"/>
          </p:cNvSpPr>
          <p:nvPr>
            <p:ph type="sldNum" idx="12"/>
          </p:nvPr>
        </p:nvSpPr>
        <p:spPr>
          <a:xfrm>
            <a:off x="7655266" y="6264275"/>
            <a:ext cx="4981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1"/>
          <p:cNvSpPr txBox="1">
            <a:spLocks noGrp="1"/>
          </p:cNvSpPr>
          <p:nvPr>
            <p:ph type="title"/>
          </p:nvPr>
        </p:nvSpPr>
        <p:spPr>
          <a:xfrm>
            <a:off x="457200" y="3048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41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41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41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1"/>
          <p:cNvSpPr txBox="1">
            <a:spLocks noGrp="1"/>
          </p:cNvSpPr>
          <p:nvPr>
            <p:ph type="sldNum" idx="12"/>
          </p:nvPr>
        </p:nvSpPr>
        <p:spPr>
          <a:xfrm>
            <a:off x="6172200" y="6264275"/>
            <a:ext cx="1905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2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3008313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42"/>
          <p:cNvSpPr txBox="1">
            <a:spLocks noGrp="1"/>
          </p:cNvSpPr>
          <p:nvPr>
            <p:ph type="body" idx="1"/>
          </p:nvPr>
        </p:nvSpPr>
        <p:spPr>
          <a:xfrm>
            <a:off x="3575050" y="533401"/>
            <a:ext cx="5111750" cy="54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2"/>
          </p:nvPr>
        </p:nvSpPr>
        <p:spPr>
          <a:xfrm>
            <a:off x="457200" y="1676400"/>
            <a:ext cx="3008313" cy="426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42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42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2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3"/>
          <p:cNvSpPr txBox="1">
            <a:spLocks noGrp="1"/>
          </p:cNvSpPr>
          <p:nvPr>
            <p:ph type="title"/>
          </p:nvPr>
        </p:nvSpPr>
        <p:spPr>
          <a:xfrm>
            <a:off x="1792288" y="46482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4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39592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43"/>
          <p:cNvSpPr txBox="1">
            <a:spLocks noGrp="1"/>
          </p:cNvSpPr>
          <p:nvPr>
            <p:ph type="body" idx="1"/>
          </p:nvPr>
        </p:nvSpPr>
        <p:spPr>
          <a:xfrm>
            <a:off x="1792288" y="5214938"/>
            <a:ext cx="5486400" cy="728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43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43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3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4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44"/>
          <p:cNvSpPr txBox="1">
            <a:spLocks noGrp="1"/>
          </p:cNvSpPr>
          <p:nvPr>
            <p:ph type="body" idx="1"/>
          </p:nvPr>
        </p:nvSpPr>
        <p:spPr>
          <a:xfrm rot="5400000">
            <a:off x="2286000" y="-457200"/>
            <a:ext cx="45720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44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44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4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5"/>
          <p:cNvSpPr txBox="1">
            <a:spLocks noGrp="1"/>
          </p:cNvSpPr>
          <p:nvPr>
            <p:ph type="title"/>
          </p:nvPr>
        </p:nvSpPr>
        <p:spPr>
          <a:xfrm rot="5400000">
            <a:off x="4953000" y="2209801"/>
            <a:ext cx="54102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45"/>
          <p:cNvSpPr txBox="1">
            <a:spLocks noGrp="1"/>
          </p:cNvSpPr>
          <p:nvPr>
            <p:ph type="body" idx="1"/>
          </p:nvPr>
        </p:nvSpPr>
        <p:spPr>
          <a:xfrm rot="5400000">
            <a:off x="762000" y="228601"/>
            <a:ext cx="5410201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45"/>
          <p:cNvSpPr txBox="1">
            <a:spLocks noGrp="1"/>
          </p:cNvSpPr>
          <p:nvPr>
            <p:ph type="dt" idx="10"/>
          </p:nvPr>
        </p:nvSpPr>
        <p:spPr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45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5"/>
          <p:cNvSpPr txBox="1">
            <a:spLocks noGrp="1"/>
          </p:cNvSpPr>
          <p:nvPr>
            <p:ph type="sldNum" idx="12"/>
          </p:nvPr>
        </p:nvSpPr>
        <p:spPr>
          <a:xfrm>
            <a:off x="6543675" y="609600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4"/>
          <p:cNvSpPr txBox="1">
            <a:spLocks noGrp="1"/>
          </p:cNvSpPr>
          <p:nvPr>
            <p:ph type="ftr" idx="11"/>
          </p:nvPr>
        </p:nvSpPr>
        <p:spPr>
          <a:xfrm>
            <a:off x="3114675" y="6264275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" name="Google Shape;11;p34"/>
          <p:cNvGrpSpPr/>
          <p:nvPr/>
        </p:nvGrpSpPr>
        <p:grpSpPr>
          <a:xfrm>
            <a:off x="8167688" y="6348413"/>
            <a:ext cx="595312" cy="400050"/>
            <a:chOff x="8045450" y="6222997"/>
            <a:chExt cx="745067" cy="500464"/>
          </a:xfrm>
        </p:grpSpPr>
        <p:sp>
          <p:nvSpPr>
            <p:cNvPr id="12" name="Google Shape;12;p34"/>
            <p:cNvSpPr/>
            <p:nvPr/>
          </p:nvSpPr>
          <p:spPr>
            <a:xfrm rot="10800000" flipH="1">
              <a:off x="8045450" y="6222997"/>
              <a:ext cx="733146" cy="494505"/>
            </a:xfrm>
            <a:prstGeom prst="trapezoid">
              <a:avLst>
                <a:gd name="adj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" name="Google Shape;13;p34" descr="UW_W-Logo_RGB.png"/>
            <p:cNvPicPr preferRelativeResize="0"/>
            <p:nvPr/>
          </p:nvPicPr>
          <p:blipFill rotWithShape="1">
            <a:blip r:embed="rId12">
              <a:alphaModFix/>
            </a:blip>
            <a:srcRect/>
            <a:stretch/>
          </p:blipFill>
          <p:spPr>
            <a:xfrm>
              <a:off x="8047567" y="6223002"/>
              <a:ext cx="742950" cy="50045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" name="Google Shape;14;p34"/>
          <p:cNvSpPr/>
          <p:nvPr/>
        </p:nvSpPr>
        <p:spPr>
          <a:xfrm>
            <a:off x="228600" y="254000"/>
            <a:ext cx="8686800" cy="6418263"/>
          </a:xfrm>
          <a:prstGeom prst="rect">
            <a:avLst/>
          </a:prstGeom>
          <a:noFill/>
          <a:ln w="22225" cap="flat" cmpd="sng">
            <a:solidFill>
              <a:srgbClr val="3B18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34" descr="UW.Wordmark_ctr.jp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4"/>
          <p:cNvSpPr txBox="1">
            <a:spLocks noGrp="1"/>
          </p:cNvSpPr>
          <p:nvPr>
            <p:ph type="sldNum" idx="12"/>
          </p:nvPr>
        </p:nvSpPr>
        <p:spPr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user/JJAbbottatUtah/videos" TargetMode="External"/><Relationship Id="rId3" Type="http://schemas.openxmlformats.org/officeDocument/2006/relationships/hyperlink" Target="https://www.halvorsen.blog/documents/programming/python/resources/Python%20for%20Science%20and%20Engineering.pdf" TargetMode="External"/><Relationship Id="rId7" Type="http://schemas.openxmlformats.org/officeDocument/2006/relationships/hyperlink" Target="https://www.amazon.com/Linear-System-Electrical-Computer-Engineering/dp/0195117778/ref=sr_1_3?crid=RXGI3LE8OBWS&amp;keywords=linear+systems+theory+and+design+%2B+chen&amp;qid=1642430455&amp;sprefix=linear+systems+theory+and+design+%2B+chen%2Caps%2C114&amp;sr=8-3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azon.com/Modern-Control-Engineering-Katsuhiko-Ogata/dp/0136156738/ref=sr_1_3?crid=1HKJQN7LTV0E4&amp;keywords=control+engineering+%2B+ogata&amp;qid=1642430704&amp;sprefix=control+engineering+%2B+ogata%2Caps%2C119&amp;sr=8-3" TargetMode="External"/><Relationship Id="rId11" Type="http://schemas.openxmlformats.org/officeDocument/2006/relationships/hyperlink" Target="http://www.csd.elo.utfsm.cl/index.html" TargetMode="External"/><Relationship Id="rId5" Type="http://schemas.openxmlformats.org/officeDocument/2006/relationships/hyperlink" Target="https://www.halvorsen.blog/documents/programming/python/resources/Python%20for%20Control%20Engineering.pdf" TargetMode="External"/><Relationship Id="rId10" Type="http://schemas.openxmlformats.org/officeDocument/2006/relationships/hyperlink" Target="https://04.phf-site.com/2018/03/control-bootcamp-by-steve-l-brunton.html" TargetMode="External"/><Relationship Id="rId4" Type="http://schemas.openxmlformats.org/officeDocument/2006/relationships/hyperlink" Target="https://jakevdp.github.io/PythonDataScienceHandbook/" TargetMode="External"/><Relationship Id="rId9" Type="http://schemas.openxmlformats.org/officeDocument/2006/relationships/hyperlink" Target="https://www.youtube.com/playlist?list=PLdb-TcK6Aqj1Kg6pV3zlrpUnPIRwG2_Ox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ellurium.analogmachine.org/" TargetMode="External"/><Relationship Id="rId7" Type="http://schemas.openxmlformats.org/officeDocument/2006/relationships/hyperlink" Target="https://controlsbml.readthedocs.io/en/latest/index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ython-control.readthedocs.io/en/0.9.3/" TargetMode="External"/><Relationship Id="rId5" Type="http://schemas.openxmlformats.org/officeDocument/2006/relationships/hyperlink" Target="https://www.ebi.ac.uk/biomodels/" TargetMode="External"/><Relationship Id="rId4" Type="http://schemas.openxmlformats.org/officeDocument/2006/relationships/hyperlink" Target="https://github.com/sys-bio/tellurium#installation-instruction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notebooks/intro.ipynb?utm_source=scs-index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7.pn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7.png"/><Relationship Id="rId11" Type="http://schemas.openxmlformats.org/officeDocument/2006/relationships/image" Target="../media/image32.png"/><Relationship Id="rId10" Type="http://schemas.openxmlformats.org/officeDocument/2006/relationships/image" Target="../media/image31.png"/><Relationship Id="rId9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5.png"/><Relationship Id="rId7" Type="http://schemas.openxmlformats.org/officeDocument/2006/relationships/image" Target="../media/image38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o81BfWmLZlEeeS2EyVVbCwUV2L7zpFG5M66jC1IKmYc/edit#gid=0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q0imsn84ShAe9PBOFnoIr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v_5E8ilRBS1O4t_Y5HjKNWsaRnVqxcG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"/>
          <p:cNvSpPr txBox="1">
            <a:spLocks noGrp="1"/>
          </p:cNvSpPr>
          <p:nvPr>
            <p:ph type="ctrTitle"/>
          </p:nvPr>
        </p:nvSpPr>
        <p:spPr>
          <a:xfrm>
            <a:off x="381000" y="517216"/>
            <a:ext cx="8458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/>
              <a:t>BIOE 498 / BIOE 599 </a:t>
            </a:r>
            <a:br>
              <a:rPr lang="en-US" sz="3200" b="1" dirty="0"/>
            </a:br>
            <a:r>
              <a:rPr lang="en-US" sz="3200" b="1" i="1" dirty="0"/>
              <a:t>Advanced Biological Control Systems</a:t>
            </a:r>
            <a:br>
              <a:rPr lang="en-US" sz="3200" b="1" dirty="0"/>
            </a:br>
            <a:br>
              <a:rPr lang="en-US" sz="3200" b="1" dirty="0"/>
            </a:br>
            <a:br>
              <a:rPr lang="en-US" sz="3200" b="1" dirty="0"/>
            </a:br>
            <a:r>
              <a:rPr lang="en-US" sz="3200" b="1" dirty="0"/>
              <a:t>Lecture 1: </a:t>
            </a:r>
            <a:r>
              <a:rPr lang="en-US" sz="3200" b="1" u="sng" dirty="0"/>
              <a:t>Course Introduction</a:t>
            </a:r>
            <a:br>
              <a:rPr lang="en-US" b="1" dirty="0"/>
            </a:br>
            <a:br>
              <a:rPr lang="en-US" b="1" dirty="0"/>
            </a:br>
            <a:endParaRPr i="1" dirty="0"/>
          </a:p>
        </p:txBody>
      </p:sp>
      <p:sp>
        <p:nvSpPr>
          <p:cNvPr id="97" name="Google Shape;97;p1"/>
          <p:cNvSpPr txBox="1">
            <a:spLocks noGrp="1"/>
          </p:cNvSpPr>
          <p:nvPr>
            <p:ph type="subTitle" idx="1"/>
          </p:nvPr>
        </p:nvSpPr>
        <p:spPr>
          <a:xfrm>
            <a:off x="381000" y="3611071"/>
            <a:ext cx="8382000" cy="2239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</a:pPr>
            <a:r>
              <a:rPr lang="en-US" dirty="0"/>
              <a:t>Joseph L. Hellerstein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</a:pPr>
            <a:r>
              <a:rPr lang="en-US" dirty="0"/>
              <a:t>January 4, 2023</a:t>
            </a:r>
            <a:endParaRPr dirty="0"/>
          </a:p>
          <a:p>
            <a:pPr marL="0" lvl="0" indent="0" algn="ctr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lang="en-US" sz="2800" dirty="0"/>
              <a:t>eScience Institute, Computer Science &amp; Engineering</a:t>
            </a:r>
            <a:endParaRPr dirty="0"/>
          </a:p>
          <a:p>
            <a:pPr marL="0" lvl="0" indent="0" algn="ctr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lang="en-US" sz="2800" dirty="0"/>
              <a:t>Allen School of Computer Science</a:t>
            </a:r>
          </a:p>
          <a:p>
            <a:pPr marL="0" lvl="0" indent="0" algn="ctr" rtl="0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lang="en-US" sz="2800" dirty="0" err="1"/>
              <a:t>BioEngineering</a:t>
            </a:r>
            <a:endParaRPr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</a:t>
            </a:r>
            <a:endParaRPr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F6F33E-B24C-2949-ABF2-A9D3C567DE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Python</a:t>
            </a:r>
          </a:p>
          <a:p>
            <a:pPr lvl="1"/>
            <a:r>
              <a:rPr lang="en-US" sz="2000" dirty="0">
                <a:hlinkClick r:id="rId3"/>
              </a:rPr>
              <a:t>Python programming</a:t>
            </a:r>
            <a:endParaRPr lang="en-US" sz="2000" dirty="0"/>
          </a:p>
          <a:p>
            <a:pPr lvl="1"/>
            <a:r>
              <a:rPr lang="en-US" sz="2000" dirty="0">
                <a:hlinkClick r:id="rId4"/>
              </a:rPr>
              <a:t>Python Data Science Handbook</a:t>
            </a:r>
            <a:endParaRPr lang="en-US" sz="2000" dirty="0"/>
          </a:p>
          <a:p>
            <a:pPr lvl="1"/>
            <a:r>
              <a:rPr lang="en-US" sz="2000" dirty="0">
                <a:hlinkClick r:id="rId5"/>
              </a:rPr>
              <a:t>Python for control engin eering</a:t>
            </a:r>
            <a:r>
              <a:rPr lang="en-US" sz="2000" dirty="0"/>
              <a:t> (Part VIII)</a:t>
            </a:r>
            <a:endParaRPr lang="en-US" sz="2000" dirty="0">
              <a:hlinkClick r:id="rId6"/>
            </a:endParaRPr>
          </a:p>
          <a:p>
            <a:r>
              <a:rPr lang="en-US" sz="2000" dirty="0"/>
              <a:t>Control Engineering</a:t>
            </a:r>
            <a:endParaRPr lang="en-US" sz="2000" dirty="0">
              <a:hlinkClick r:id="rId6"/>
            </a:endParaRPr>
          </a:p>
          <a:p>
            <a:pPr lvl="1"/>
            <a:r>
              <a:rPr lang="en-US" sz="2000" dirty="0">
                <a:hlinkClick r:id="rId6"/>
              </a:rPr>
              <a:t>Modern Control Engineering</a:t>
            </a:r>
            <a:r>
              <a:rPr lang="en-US" sz="2000" dirty="0"/>
              <a:t>, Ogata</a:t>
            </a:r>
          </a:p>
          <a:p>
            <a:pPr lvl="1"/>
            <a:r>
              <a:rPr lang="en-US" sz="2000" dirty="0">
                <a:hlinkClick r:id="rId7"/>
              </a:rPr>
              <a:t>Linear Systems - Theory and Design, Chi-Tsong Chen</a:t>
            </a:r>
            <a:endParaRPr lang="en-US" sz="2000" dirty="0"/>
          </a:p>
          <a:p>
            <a:pPr lvl="1"/>
            <a:r>
              <a:rPr lang="en-US" sz="2000" dirty="0">
                <a:hlinkClick r:id="rId8"/>
              </a:rPr>
              <a:t>State Space Design</a:t>
            </a:r>
            <a:r>
              <a:rPr lang="en-US" sz="2000" dirty="0"/>
              <a:t> (YouTube), Jake Abbott (University of Utah)</a:t>
            </a:r>
          </a:p>
          <a:p>
            <a:pPr lvl="1"/>
            <a:r>
              <a:rPr lang="en-US" sz="2000" dirty="0">
                <a:hlinkClick r:id="rId9"/>
              </a:rPr>
              <a:t>YouTube playlist for control engineering</a:t>
            </a:r>
            <a:endParaRPr lang="en-US" sz="2000" dirty="0"/>
          </a:p>
          <a:p>
            <a:pPr lvl="1"/>
            <a:r>
              <a:rPr lang="en-US" sz="2000" dirty="0">
                <a:hlinkClick r:id="rId10"/>
              </a:rPr>
              <a:t>Steve Brunton Control Boot Camp</a:t>
            </a:r>
            <a:endParaRPr lang="en-US" sz="2000" dirty="0"/>
          </a:p>
          <a:p>
            <a:pPr lvl="1"/>
            <a:r>
              <a:rPr lang="en-US" sz="2000" dirty="0">
                <a:hlinkClick r:id="rId11"/>
              </a:rPr>
              <a:t>Control Systems Design Online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204" name="Google Shape;204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5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Software</a:t>
            </a:r>
            <a:endParaRPr/>
          </a:p>
        </p:txBody>
      </p:sp>
      <p:sp>
        <p:nvSpPr>
          <p:cNvPr id="214" name="Google Shape;214;p15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The class will feature in-class exercises, so </a:t>
            </a:r>
            <a:r>
              <a:rPr lang="en-US" sz="2800" b="1" dirty="0">
                <a:solidFill>
                  <a:srgbClr val="00CC00"/>
                </a:solidFill>
              </a:rPr>
              <a:t>please bring a laptop to class</a:t>
            </a:r>
            <a:endParaRPr sz="2800" b="1"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Software:</a:t>
            </a:r>
            <a:r>
              <a:rPr lang="en-US" sz="2800" dirty="0"/>
              <a:t> Tellurium (</a:t>
            </a:r>
            <a:r>
              <a:rPr lang="en-US" sz="2800" u="sng" dirty="0">
                <a:solidFill>
                  <a:schemeClr val="hlink"/>
                </a:solidFill>
                <a:hlinkClick r:id="rId3"/>
              </a:rPr>
              <a:t>http://tellurium.analogmachine.org/</a:t>
            </a:r>
            <a:r>
              <a:rPr lang="en-US" sz="2800" dirty="0"/>
              <a:t>) 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For detailed installation instructions see </a:t>
            </a:r>
            <a:r>
              <a:rPr lang="en-US" sz="2800" b="1" u="sng" dirty="0">
                <a:solidFill>
                  <a:schemeClr val="hlink"/>
                </a:solidFill>
                <a:hlinkClick r:id="rId4"/>
              </a:rPr>
              <a:t>https://github.com/sys-bio/tellurium#installation-instructions</a:t>
            </a:r>
            <a:r>
              <a:rPr lang="en-US" sz="2800" b="1" dirty="0"/>
              <a:t> 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For a huge database of curated models see: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u="sng" dirty="0">
                <a:solidFill>
                  <a:schemeClr val="hlink"/>
                </a:solidFill>
                <a:hlinkClick r:id="rId5"/>
              </a:rPr>
              <a:t>https://www.ebi.ac.uk/biomodels/</a:t>
            </a:r>
            <a:endParaRPr sz="2800" b="1" dirty="0"/>
          </a:p>
          <a:p>
            <a:pPr marL="342900" lvl="0" indent="-3429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b="1" dirty="0"/>
              <a:t>Other packages</a:t>
            </a:r>
            <a:endParaRPr dirty="0"/>
          </a:p>
          <a:p>
            <a:pPr marL="742950" lvl="1" indent="-28575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b="1" u="sng" dirty="0">
                <a:solidFill>
                  <a:schemeClr val="hlink"/>
                </a:solidFill>
                <a:hlinkClick r:id="rId6"/>
              </a:rPr>
              <a:t>control</a:t>
            </a:r>
            <a:r>
              <a:rPr lang="en-US" sz="2400" b="1" dirty="0"/>
              <a:t> – </a:t>
            </a:r>
            <a:r>
              <a:rPr lang="en-US" sz="2400" b="1" dirty="0" err="1"/>
              <a:t>CalTech</a:t>
            </a:r>
            <a:r>
              <a:rPr lang="en-US" sz="2400" b="1" dirty="0"/>
              <a:t> package for control systems design</a:t>
            </a:r>
            <a:endParaRPr dirty="0"/>
          </a:p>
          <a:p>
            <a:pPr marL="742950" lvl="1" indent="-28575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b="1" u="sng" dirty="0">
                <a:solidFill>
                  <a:schemeClr val="hlink"/>
                </a:solidFill>
                <a:hlinkClick r:id="rId7"/>
              </a:rPr>
              <a:t>controlSBML</a:t>
            </a:r>
            <a:r>
              <a:rPr lang="en-US" sz="2400" b="1" dirty="0"/>
              <a:t> – Control design with SBML models</a:t>
            </a:r>
            <a:endParaRPr dirty="0"/>
          </a:p>
          <a:p>
            <a:pPr marL="342900" lvl="0" indent="-1651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b="1" dirty="0"/>
          </a:p>
          <a:p>
            <a:pPr marL="342900" lvl="0" indent="-1651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b="1" dirty="0">
              <a:solidFill>
                <a:srgbClr val="00CC00"/>
              </a:solidFill>
            </a:endParaRPr>
          </a:p>
          <a:p>
            <a:pPr marL="342900" lvl="0" indent="-165100" algn="l" rtl="0">
              <a:lnSpc>
                <a:spcPct val="8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>
              <a:solidFill>
                <a:srgbClr val="FF0000"/>
              </a:solidFill>
            </a:endParaRPr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</p:txBody>
      </p:sp>
      <p:sp>
        <p:nvSpPr>
          <p:cNvPr id="215" name="Google Shape;215;p15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7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Getting Google Colaboratory (Colab)</a:t>
            </a:r>
            <a:endParaRPr/>
          </a:p>
        </p:txBody>
      </p:sp>
      <p:sp>
        <p:nvSpPr>
          <p:cNvPr id="228" name="Google Shape;228;p17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We will use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Google Colab </a:t>
            </a:r>
            <a:r>
              <a:rPr lang="en-US" dirty="0"/>
              <a:t>for in-class presentation and student </a:t>
            </a:r>
            <a:r>
              <a:rPr lang="en-US" dirty="0" err="1"/>
              <a:t>homeworks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230" name="Google Shape;230;p17" descr="Graphical user interface, text, application, email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6041" y="2661167"/>
            <a:ext cx="8250759" cy="222172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7"/>
          <p:cNvSpPr txBox="1"/>
          <p:nvPr/>
        </p:nvSpPr>
        <p:spPr>
          <a:xfrm>
            <a:off x="774559" y="4901185"/>
            <a:ext cx="7150241" cy="36929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Actions:</a:t>
            </a:r>
            <a:r>
              <a:rPr lang="en-US" dirty="0"/>
              <a:t> </a:t>
            </a: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 up </a:t>
            </a:r>
            <a:r>
              <a:rPr lang="en-US" sz="18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Colab</a:t>
            </a: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now on your Google Account.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757BE-BE86-13E2-9FA5-6085D980D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Closed Loop Systems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80A785-BEEC-5FD7-625E-2360107A1A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2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26C88-9C49-EB1B-EE93-6861D5C9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Signals &amp;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7F2ADB-E2AE-ABC1-9D5A-955C810C1D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Signal</a:t>
            </a:r>
          </a:p>
          <a:p>
            <a:pPr lvl="1"/>
            <a:r>
              <a:rPr lang="en-US" dirty="0"/>
              <a:t>a time series</a:t>
            </a:r>
          </a:p>
          <a:p>
            <a:pPr marL="508000" lvl="1" indent="0">
              <a:buNone/>
            </a:pPr>
            <a:endParaRPr lang="en-US" b="0" dirty="0"/>
          </a:p>
          <a:p>
            <a:r>
              <a:rPr lang="en-US" dirty="0"/>
              <a:t>System</a:t>
            </a:r>
          </a:p>
          <a:p>
            <a:pPr lvl="1"/>
            <a:r>
              <a:rPr lang="en-US" dirty="0"/>
              <a:t>Transforms one signal(s) into another signal(s)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E74924-D723-C629-6A0A-0BD73CB538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ABAB0D5C-5520-2511-29F0-252F1D6F57E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52421549"/>
                  </p:ext>
                </p:extLst>
              </p:nvPr>
            </p:nvGraphicFramePr>
            <p:xfrm>
              <a:off x="1114099" y="419494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ABAB0D5C-5520-2511-29F0-252F1D6F57E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52421549"/>
                  </p:ext>
                </p:extLst>
              </p:nvPr>
            </p:nvGraphicFramePr>
            <p:xfrm>
              <a:off x="1114099" y="419494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041" t="-3448" r="-104082" b="-4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2041" t="-3448" r="-4082" b="-4103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5">
                <a:extLst>
                  <a:ext uri="{FF2B5EF4-FFF2-40B4-BE49-F238E27FC236}">
                    <a16:creationId xmlns:a16="http://schemas.microsoft.com/office/drawing/2014/main" id="{109E7B77-C11D-256C-4E73-010AFA80D5C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5243076"/>
                  </p:ext>
                </p:extLst>
              </p:nvPr>
            </p:nvGraphicFramePr>
            <p:xfrm>
              <a:off x="6222121" y="4126189"/>
              <a:ext cx="1229710" cy="199170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508349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b="0" dirty="0"/>
                            <a:t>y</a:t>
                          </a:r>
                          <a14:m>
                            <m:oMath xmlns:m="http://schemas.openxmlformats.org/officeDocument/2006/math"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oMath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5">
                <a:extLst>
                  <a:ext uri="{FF2B5EF4-FFF2-40B4-BE49-F238E27FC236}">
                    <a16:creationId xmlns:a16="http://schemas.microsoft.com/office/drawing/2014/main" id="{109E7B77-C11D-256C-4E73-010AFA80D5C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5243076"/>
                  </p:ext>
                </p:extLst>
              </p:nvPr>
            </p:nvGraphicFramePr>
            <p:xfrm>
              <a:off x="6222121" y="4126189"/>
              <a:ext cx="1229710" cy="199170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50834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r="-104082" b="-297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100000" r="-4082" b="-29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57B2A04B-E80A-7D73-95CA-644A1AEDB3D0}"/>
              </a:ext>
            </a:extLst>
          </p:cNvPr>
          <p:cNvSpPr>
            <a:spLocks noChangeAspect="1"/>
          </p:cNvSpPr>
          <p:nvPr/>
        </p:nvSpPr>
        <p:spPr>
          <a:xfrm>
            <a:off x="2854969" y="4804569"/>
            <a:ext cx="2831128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CBD4563-A161-2F03-6AB9-6B54B713AC87}"/>
                  </a:ext>
                </a:extLst>
              </p:cNvPr>
              <p:cNvSpPr txBox="1"/>
              <p:nvPr/>
            </p:nvSpPr>
            <p:spPr>
              <a:xfrm>
                <a:off x="2982353" y="4968155"/>
                <a:ext cx="2556597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CBD4563-A161-2F03-6AB9-6B54B713AC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2353" y="4968155"/>
                <a:ext cx="2556597" cy="307777"/>
              </a:xfrm>
              <a:prstGeom prst="rect">
                <a:avLst/>
              </a:prstGeom>
              <a:blipFill>
                <a:blip r:embed="rId5"/>
                <a:stretch>
                  <a:fillRect l="-1478" r="-2463" b="-3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E485F07-FF62-0BD1-1B94-B1513A3C6A38}"/>
              </a:ext>
            </a:extLst>
          </p:cNvPr>
          <p:cNvCxnSpPr>
            <a:cxnSpLocks/>
          </p:cNvCxnSpPr>
          <p:nvPr/>
        </p:nvCxnSpPr>
        <p:spPr>
          <a:xfrm>
            <a:off x="2343809" y="5116802"/>
            <a:ext cx="511160" cy="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3F2885B-3C49-BD11-A23F-5542ED6239E8}"/>
              </a:ext>
            </a:extLst>
          </p:cNvPr>
          <p:cNvCxnSpPr>
            <a:cxnSpLocks/>
          </p:cNvCxnSpPr>
          <p:nvPr/>
        </p:nvCxnSpPr>
        <p:spPr>
          <a:xfrm flipV="1">
            <a:off x="5686097" y="5119210"/>
            <a:ext cx="536024" cy="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8" name="Table 5">
                <a:extLst>
                  <a:ext uri="{FF2B5EF4-FFF2-40B4-BE49-F238E27FC236}">
                    <a16:creationId xmlns:a16="http://schemas.microsoft.com/office/drawing/2014/main" id="{7E0EA260-4F78-8D68-0246-942B78816DA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93385819"/>
                  </p:ext>
                </p:extLst>
              </p:nvPr>
            </p:nvGraphicFramePr>
            <p:xfrm>
              <a:off x="4598268" y="130986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8" name="Table 5">
                <a:extLst>
                  <a:ext uri="{FF2B5EF4-FFF2-40B4-BE49-F238E27FC236}">
                    <a16:creationId xmlns:a16="http://schemas.microsoft.com/office/drawing/2014/main" id="{7E0EA260-4F78-8D68-0246-942B78816DA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93385819"/>
                  </p:ext>
                </p:extLst>
              </p:nvPr>
            </p:nvGraphicFramePr>
            <p:xfrm>
              <a:off x="4598268" y="1309863"/>
              <a:ext cx="1229710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14855">
                      <a:extLst>
                        <a:ext uri="{9D8B030D-6E8A-4147-A177-3AD203B41FA5}">
                          <a16:colId xmlns:a16="http://schemas.microsoft.com/office/drawing/2014/main" val="2589370719"/>
                        </a:ext>
                      </a:extLst>
                    </a:gridCol>
                    <a:gridCol w="614855">
                      <a:extLst>
                        <a:ext uri="{9D8B030D-6E8A-4147-A177-3AD203B41FA5}">
                          <a16:colId xmlns:a16="http://schemas.microsoft.com/office/drawing/2014/main" val="237169328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2041" t="-3448" r="-104082" b="-4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6"/>
                          <a:stretch>
                            <a:fillRect l="-104167" t="-3448" r="-6250" b="-4103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896176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73904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407977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0.8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563335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1.6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6879260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14519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5BA1D-12E3-9671-40BD-272D4239A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Loop System (OLS)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CC6A7-FBA2-5CF9-85EF-13D9222D3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71599"/>
            <a:ext cx="8229600" cy="3011215"/>
          </a:xfrm>
        </p:spPr>
        <p:txBody>
          <a:bodyPr/>
          <a:lstStyle/>
          <a:p>
            <a:r>
              <a:rPr lang="en-US" dirty="0"/>
              <a:t>A system/process we are given</a:t>
            </a:r>
          </a:p>
          <a:p>
            <a:pPr lvl="1"/>
            <a:r>
              <a:rPr lang="en-US" dirty="0"/>
              <a:t>Has </a:t>
            </a:r>
            <a:r>
              <a:rPr lang="en-US" b="1" dirty="0"/>
              <a:t>measured outputs </a:t>
            </a:r>
            <a:r>
              <a:rPr lang="en-US" dirty="0"/>
              <a:t>we want to control</a:t>
            </a:r>
          </a:p>
          <a:p>
            <a:pPr lvl="2"/>
            <a:r>
              <a:rPr lang="en-US" dirty="0"/>
              <a:t>Ex: blood glucose</a:t>
            </a:r>
          </a:p>
          <a:p>
            <a:pPr lvl="1"/>
            <a:r>
              <a:rPr lang="en-US" dirty="0"/>
              <a:t>Has </a:t>
            </a:r>
            <a:r>
              <a:rPr lang="en-US" b="1" dirty="0"/>
              <a:t>control inputs </a:t>
            </a:r>
            <a:r>
              <a:rPr lang="en-US" dirty="0"/>
              <a:t>that influence the measured output</a:t>
            </a:r>
          </a:p>
          <a:p>
            <a:pPr lvl="2"/>
            <a:r>
              <a:rPr lang="en-US" dirty="0"/>
              <a:t>Ex: insulin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44ABC-60C9-D9EE-5978-CC59B8ECB9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B34C9F-1BC7-AE16-884E-4455E447F5D8}"/>
              </a:ext>
            </a:extLst>
          </p:cNvPr>
          <p:cNvSpPr>
            <a:spLocks noChangeAspect="1"/>
          </p:cNvSpPr>
          <p:nvPr/>
        </p:nvSpPr>
        <p:spPr>
          <a:xfrm>
            <a:off x="2874058" y="4851452"/>
            <a:ext cx="643565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OLS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C604269-0A40-69AB-2FA6-233120255160}"/>
              </a:ext>
            </a:extLst>
          </p:cNvPr>
          <p:cNvCxnSpPr>
            <a:cxnSpLocks/>
          </p:cNvCxnSpPr>
          <p:nvPr/>
        </p:nvCxnSpPr>
        <p:spPr>
          <a:xfrm>
            <a:off x="3531390" y="5126269"/>
            <a:ext cx="597699" cy="7112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A542256-5762-9DF4-501C-0CC6EBE90E6B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165131" y="5168927"/>
            <a:ext cx="708927" cy="0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B3FA32-9E4D-B7B1-6E36-CC19397C38DA}"/>
              </a:ext>
            </a:extLst>
          </p:cNvPr>
          <p:cNvSpPr txBox="1"/>
          <p:nvPr/>
        </p:nvSpPr>
        <p:spPr>
          <a:xfrm>
            <a:off x="1230459" y="4805819"/>
            <a:ext cx="1289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inputs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8BD0F5-3CCD-7813-A725-607A6122D12B}"/>
              </a:ext>
            </a:extLst>
          </p:cNvPr>
          <p:cNvSpPr txBox="1"/>
          <p:nvPr/>
        </p:nvSpPr>
        <p:spPr>
          <a:xfrm>
            <a:off x="3716156" y="4784798"/>
            <a:ext cx="1616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Measured outputs</a:t>
            </a:r>
          </a:p>
        </p:txBody>
      </p:sp>
    </p:spTree>
    <p:extLst>
      <p:ext uri="{BB962C8B-B14F-4D97-AF65-F5344CB8AC3E}">
        <p14:creationId xmlns:p14="http://schemas.microsoft.com/office/powerpoint/2010/main" val="780083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5508157D-1D86-5C4D-94A9-0D06460D7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68" y="1066800"/>
            <a:ext cx="8431900" cy="5486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F79340-2903-7348-8B1D-502DE2DE6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040" y="366164"/>
            <a:ext cx="6008330" cy="838200"/>
          </a:xfrm>
        </p:spPr>
        <p:txBody>
          <a:bodyPr/>
          <a:lstStyle/>
          <a:p>
            <a:r>
              <a:rPr lang="en-US" dirty="0"/>
              <a:t>An Example: mTOR Signaling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388F04-BC29-1C44-969D-E70E110D8B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AA9B6BE0-69A3-8E47-B4D2-678058A3E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238" y="340076"/>
            <a:ext cx="2209125" cy="92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03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778DAD-8369-ED4C-9C37-4732052A73E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57200" y="3242883"/>
            <a:ext cx="8229600" cy="3048001"/>
          </a:xfrm>
        </p:spPr>
        <p:txBody>
          <a:bodyPr/>
          <a:lstStyle/>
          <a:p>
            <a:r>
              <a:rPr lang="en-US" sz="1800" dirty="0">
                <a:latin typeface="+mj-lt"/>
                <a:cs typeface="Courier New" panose="02070309020205020404" pitchFamily="49" charset="0"/>
              </a:rPr>
              <a:t>States: Concentrations of floating chemical species</a:t>
            </a:r>
          </a:p>
          <a:p>
            <a:r>
              <a:rPr lang="en-US" sz="1800" dirty="0">
                <a:cs typeface="Courier New" panose="02070309020205020404" pitchFamily="49" charset="0"/>
              </a:rPr>
              <a:t>Inputs: Changes in species concentrations</a:t>
            </a:r>
            <a:endParaRPr lang="en-US" sz="1400" dirty="0">
              <a:latin typeface="+mj-lt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Outputs: Concentrations of floating chemical species, reaction fluxes</a:t>
            </a:r>
          </a:p>
          <a:p>
            <a:pPr lvl="1"/>
            <a:r>
              <a:rPr lang="en-US" sz="1400" dirty="0">
                <a:cs typeface="Courier New" panose="02070309020205020404" pitchFamily="49" charset="0"/>
              </a:rPr>
              <a:t>Must either be a state or computable from the states (e.g., conserved species, assignment statements)</a:t>
            </a:r>
          </a:p>
          <a:p>
            <a:endParaRPr lang="en-US" sz="1800" dirty="0"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311E773-BE54-E047-BE9B-02AE0F9CF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BioChemical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OLS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8E5546-B032-7E43-A18F-7132F5714A4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550730" y="6264275"/>
            <a:ext cx="678869" cy="365125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65FD780-55C7-F443-9E12-F669664499A4}"/>
              </a:ext>
            </a:extLst>
          </p:cNvPr>
          <p:cNvGrpSpPr/>
          <p:nvPr/>
        </p:nvGrpSpPr>
        <p:grpSpPr>
          <a:xfrm>
            <a:off x="830943" y="848076"/>
            <a:ext cx="2991554" cy="2183107"/>
            <a:chOff x="798786" y="1127672"/>
            <a:chExt cx="4282745" cy="309223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396015E-336D-D844-A91A-53721F7A9A6D}"/>
                </a:ext>
              </a:extLst>
            </p:cNvPr>
            <p:cNvGrpSpPr/>
            <p:nvPr/>
          </p:nvGrpSpPr>
          <p:grpSpPr>
            <a:xfrm>
              <a:off x="798786" y="1127672"/>
              <a:ext cx="4282745" cy="3092230"/>
              <a:chOff x="1492469" y="1008993"/>
              <a:chExt cx="4282745" cy="3092230"/>
            </a:xfrm>
          </p:grpSpPr>
          <p:pic>
            <p:nvPicPr>
              <p:cNvPr id="17" name="Picture 16" descr="Diagram, schematic&#10;&#10;Description automatically generated">
                <a:extLst>
                  <a:ext uri="{FF2B5EF4-FFF2-40B4-BE49-F238E27FC236}">
                    <a16:creationId xmlns:a16="http://schemas.microsoft.com/office/drawing/2014/main" id="{870D1D4D-5134-A645-A410-316CBB3DED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646733" y="1106213"/>
                <a:ext cx="4128481" cy="2995010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033AA7E-445B-B14F-B596-F88C3597B819}"/>
                  </a:ext>
                </a:extLst>
              </p:cNvPr>
              <p:cNvSpPr/>
              <p:nvPr/>
            </p:nvSpPr>
            <p:spPr>
              <a:xfrm>
                <a:off x="1492469" y="1008993"/>
                <a:ext cx="609600" cy="44143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08C7F28B-3F3B-2C46-9D15-48FEB2007719}"/>
                    </a:ext>
                  </a:extLst>
                </p:cNvPr>
                <p:cNvSpPr txBox="1"/>
                <p:nvPr/>
              </p:nvSpPr>
              <p:spPr>
                <a:xfrm>
                  <a:off x="1720796" y="1260748"/>
                  <a:ext cx="243959" cy="25812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08C7F28B-3F3B-2C46-9D15-48FEB200771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20796" y="1260748"/>
                  <a:ext cx="243959" cy="258126"/>
                </a:xfrm>
                <a:prstGeom prst="rect">
                  <a:avLst/>
                </a:prstGeom>
                <a:blipFill>
                  <a:blip r:embed="rId4"/>
                  <a:stretch>
                    <a:fillRect l="-35714" r="-14286" b="-6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AFE2E43-C26F-6441-B28B-EE38F3EAA182}"/>
                    </a:ext>
                  </a:extLst>
                </p:cNvPr>
                <p:cNvSpPr txBox="1"/>
                <p:nvPr/>
              </p:nvSpPr>
              <p:spPr>
                <a:xfrm>
                  <a:off x="3082340" y="3710252"/>
                  <a:ext cx="342397" cy="25812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𝐽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12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AFE2E43-C26F-6441-B28B-EE38F3EAA18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82340" y="3710252"/>
                  <a:ext cx="342397" cy="258126"/>
                </a:xfrm>
                <a:prstGeom prst="rect">
                  <a:avLst/>
                </a:prstGeom>
                <a:blipFill>
                  <a:blip r:embed="rId5"/>
                  <a:stretch>
                    <a:fillRect l="-31579" r="-10526" b="-6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F415EF0-D1E5-A749-B741-CDBFB1A56F74}"/>
              </a:ext>
            </a:extLst>
          </p:cNvPr>
          <p:cNvGrpSpPr/>
          <p:nvPr/>
        </p:nvGrpSpPr>
        <p:grpSpPr>
          <a:xfrm>
            <a:off x="3863625" y="1309239"/>
            <a:ext cx="4273251" cy="1366782"/>
            <a:chOff x="3904085" y="1309239"/>
            <a:chExt cx="4273251" cy="136678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990B432-975C-E14E-982A-B20B531113DE}"/>
                </a:ext>
              </a:extLst>
            </p:cNvPr>
            <p:cNvSpPr/>
            <p:nvPr/>
          </p:nvSpPr>
          <p:spPr>
            <a:xfrm>
              <a:off x="5060224" y="1761621"/>
              <a:ext cx="1198290" cy="914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IR, IRS, Akt, </a:t>
              </a:r>
            </a:p>
            <a:p>
              <a:pPr algn="ctr"/>
              <a:r>
                <a:rPr lang="en-US" dirty="0"/>
                <a:t>DEPTOR, mTORC1</a:t>
              </a:r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F3712252-7403-AF42-8902-775E3A0AE444}"/>
                </a:ext>
              </a:extLst>
            </p:cNvPr>
            <p:cNvSpPr/>
            <p:nvPr/>
          </p:nvSpPr>
          <p:spPr>
            <a:xfrm>
              <a:off x="4555810" y="2134741"/>
              <a:ext cx="378287" cy="20079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97CB8D-FCF8-E04D-9CD7-D11934ECFE26}"/>
                </a:ext>
              </a:extLst>
            </p:cNvPr>
            <p:cNvSpPr txBox="1"/>
            <p:nvPr/>
          </p:nvSpPr>
          <p:spPr>
            <a:xfrm>
              <a:off x="6848126" y="2103574"/>
              <a:ext cx="13292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pmTORC1, J7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C35456F-0FF0-154E-8AB0-0B0F25B42AA0}"/>
                </a:ext>
              </a:extLst>
            </p:cNvPr>
            <p:cNvSpPr txBox="1"/>
            <p:nvPr/>
          </p:nvSpPr>
          <p:spPr>
            <a:xfrm>
              <a:off x="3904085" y="1316026"/>
              <a:ext cx="9973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Inputs (</a:t>
              </a:r>
              <a:r>
                <a:rPr lang="en-US" b="1" i="1" dirty="0"/>
                <a:t>u</a:t>
              </a:r>
              <a:r>
                <a:rPr lang="en-US" b="1" dirty="0"/>
                <a:t>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FA4BDE9-5A7E-2E4F-9E45-314F82776496}"/>
                </a:ext>
              </a:extLst>
            </p:cNvPr>
            <p:cNvSpPr txBox="1"/>
            <p:nvPr/>
          </p:nvSpPr>
          <p:spPr>
            <a:xfrm>
              <a:off x="5202113" y="1311362"/>
              <a:ext cx="989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States (</a:t>
              </a:r>
              <a:r>
                <a:rPr lang="en-US" b="1" i="1" dirty="0"/>
                <a:t>x</a:t>
              </a:r>
              <a:r>
                <a:rPr lang="en-US" b="1" dirty="0"/>
                <a:t>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F1C7076-D76B-4B41-9700-88FBE94A2723}"/>
                </a:ext>
              </a:extLst>
            </p:cNvPr>
            <p:cNvSpPr txBox="1"/>
            <p:nvPr/>
          </p:nvSpPr>
          <p:spPr>
            <a:xfrm>
              <a:off x="6454341" y="1309239"/>
              <a:ext cx="11368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Outputs (</a:t>
              </a:r>
              <a:r>
                <a:rPr lang="en-US" b="1" i="1" dirty="0"/>
                <a:t>y</a:t>
              </a:r>
              <a:r>
                <a:rPr lang="en-US" b="1" dirty="0"/>
                <a:t>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CDFD15D-BDDF-5540-B7AF-2369D26E1466}"/>
                </a:ext>
              </a:extLst>
            </p:cNvPr>
            <p:cNvSpPr txBox="1"/>
            <p:nvPr/>
          </p:nvSpPr>
          <p:spPr>
            <a:xfrm>
              <a:off x="3957634" y="2108339"/>
              <a:ext cx="448841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dirty="0" err="1"/>
                <a:t>pIRS</a:t>
              </a:r>
              <a:r>
                <a:rPr lang="en-US" dirty="0"/>
                <a:t>,</a:t>
              </a:r>
            </a:p>
            <a:p>
              <a:r>
                <a:rPr lang="en-US" dirty="0"/>
                <a:t> Akt</a:t>
              </a: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D07752DD-F946-1645-B425-2387B174A111}"/>
                </a:ext>
              </a:extLst>
            </p:cNvPr>
            <p:cNvSpPr/>
            <p:nvPr/>
          </p:nvSpPr>
          <p:spPr>
            <a:xfrm>
              <a:off x="6375162" y="2173853"/>
              <a:ext cx="378287" cy="20079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965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811BA-8C43-DB43-9A58-7F630C618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Closed Loop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0E0FF1-290E-6F42-9F42-6FFE9B727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E4304A7-0FB2-4094-BC1E-DB17183AD0C1}" type="slidenum">
              <a:rPr lang="en-US" altLang="x-none" smtClean="0"/>
              <a:pPr>
                <a:defRPr/>
              </a:pPr>
              <a:t>18</a:t>
            </a:fld>
            <a:endParaRPr lang="en-US" altLang="x-none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D2C5CD7-5EF7-0149-A160-721F4F8BF5A1}"/>
              </a:ext>
            </a:extLst>
          </p:cNvPr>
          <p:cNvSpPr>
            <a:spLocks noChangeAspect="1"/>
          </p:cNvSpPr>
          <p:nvPr/>
        </p:nvSpPr>
        <p:spPr>
          <a:xfrm>
            <a:off x="4324486" y="1810319"/>
            <a:ext cx="643565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3B85FA6-F565-A342-9B83-C988EFF8976A}"/>
              </a:ext>
            </a:extLst>
          </p:cNvPr>
          <p:cNvCxnSpPr>
            <a:cxnSpLocks/>
          </p:cNvCxnSpPr>
          <p:nvPr/>
        </p:nvCxnSpPr>
        <p:spPr>
          <a:xfrm flipV="1">
            <a:off x="3507376" y="2124165"/>
            <a:ext cx="817110" cy="7257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283C526-95FD-DD48-8D64-79DF32A3018A}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4981818" y="2118987"/>
            <a:ext cx="550461" cy="8807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/>
              <p:nvPr/>
            </p:nvSpPr>
            <p:spPr>
              <a:xfrm>
                <a:off x="4269764" y="1973905"/>
                <a:ext cx="712054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𝑶𝑳𝑺</m:t>
                      </m:r>
                    </m:oMath>
                  </m:oMathPara>
                </a14:m>
                <a:endParaRPr lang="en-US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764" y="1973905"/>
                <a:ext cx="712054" cy="3077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7F19C0A-4E6F-334D-BD24-1FC484764B1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297033" y="1810318"/>
                <a:ext cx="1210343" cy="63495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𝐶𝑜𝑛𝑡𝑟𝑜𝑙𝑙𝑒𝑟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7F19C0A-4E6F-334D-BD24-1FC484764B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7033" y="1810318"/>
                <a:ext cx="1210343" cy="63495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8A7EBF1-5C9C-C245-A586-537F9E82050B}"/>
              </a:ext>
            </a:extLst>
          </p:cNvPr>
          <p:cNvCxnSpPr>
            <a:cxnSpLocks/>
          </p:cNvCxnSpPr>
          <p:nvPr/>
        </p:nvCxnSpPr>
        <p:spPr>
          <a:xfrm flipV="1">
            <a:off x="530655" y="2125890"/>
            <a:ext cx="644896" cy="380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22932C7D-E4B3-5D47-A8D0-A906B69494C0}"/>
              </a:ext>
            </a:extLst>
          </p:cNvPr>
          <p:cNvSpPr/>
          <p:nvPr/>
        </p:nvSpPr>
        <p:spPr>
          <a:xfrm>
            <a:off x="1194765" y="1976873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402BD592-75B2-8044-83BE-F469346766A9}"/>
              </a:ext>
            </a:extLst>
          </p:cNvPr>
          <p:cNvCxnSpPr>
            <a:cxnSpLocks/>
            <a:stCxn id="58" idx="4"/>
            <a:endCxn id="47" idx="4"/>
          </p:cNvCxnSpPr>
          <p:nvPr/>
        </p:nvCxnSpPr>
        <p:spPr>
          <a:xfrm rot="5400000">
            <a:off x="3509188" y="104701"/>
            <a:ext cx="10510" cy="4337514"/>
          </a:xfrm>
          <a:prstGeom prst="bentConnector3">
            <a:avLst>
              <a:gd name="adj1" fmla="val 3675109"/>
            </a:avLst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1809476-AEC6-624A-8C82-8DFB0AE7A83E}"/>
              </a:ext>
            </a:extLst>
          </p:cNvPr>
          <p:cNvCxnSpPr>
            <a:cxnSpLocks/>
          </p:cNvCxnSpPr>
          <p:nvPr/>
        </p:nvCxnSpPr>
        <p:spPr>
          <a:xfrm>
            <a:off x="1496606" y="2124165"/>
            <a:ext cx="800427" cy="7257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/>
              <p:nvPr/>
            </p:nvSpPr>
            <p:spPr>
              <a:xfrm>
                <a:off x="1078176" y="2443023"/>
                <a:ext cx="23724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176" y="2443023"/>
                <a:ext cx="237244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CE1576F-6AE3-594D-9BE2-58B9AB0EB921}"/>
                  </a:ext>
                </a:extLst>
              </p:cNvPr>
              <p:cNvSpPr/>
              <p:nvPr/>
            </p:nvSpPr>
            <p:spPr>
              <a:xfrm>
                <a:off x="3580686" y="1722959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CE1576F-6AE3-594D-9BE2-58B9AB0EB9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0686" y="1722959"/>
                <a:ext cx="716478" cy="307777"/>
              </a:xfrm>
              <a:prstGeom prst="rect">
                <a:avLst/>
              </a:prstGeom>
              <a:blipFill>
                <a:blip r:embed="rId6"/>
                <a:stretch>
                  <a:fillRect b="-1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/>
              <p:nvPr/>
            </p:nvSpPr>
            <p:spPr>
              <a:xfrm>
                <a:off x="4916433" y="1722959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6433" y="1722959"/>
                <a:ext cx="716478" cy="307777"/>
              </a:xfrm>
              <a:prstGeom prst="rect">
                <a:avLst/>
              </a:prstGeom>
              <a:blipFill>
                <a:blip r:embed="rId7"/>
                <a:stretch>
                  <a:fillRect b="-1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Oval 57">
            <a:extLst>
              <a:ext uri="{FF2B5EF4-FFF2-40B4-BE49-F238E27FC236}">
                <a16:creationId xmlns:a16="http://schemas.microsoft.com/office/drawing/2014/main" id="{663E4834-183D-824E-BFDF-4BEF73BB9D53}"/>
              </a:ext>
            </a:extLst>
          </p:cNvPr>
          <p:cNvSpPr/>
          <p:nvPr/>
        </p:nvSpPr>
        <p:spPr>
          <a:xfrm>
            <a:off x="5532279" y="1966363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5D7142B-DF18-474D-A65D-D0A0FA353A05}"/>
              </a:ext>
            </a:extLst>
          </p:cNvPr>
          <p:cNvCxnSpPr>
            <a:cxnSpLocks/>
            <a:stCxn id="58" idx="6"/>
          </p:cNvCxnSpPr>
          <p:nvPr/>
        </p:nvCxnSpPr>
        <p:spPr>
          <a:xfrm flipV="1">
            <a:off x="5834120" y="2108477"/>
            <a:ext cx="903011" cy="880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BFDE8B0-9C2F-BA49-7B84-F54383730443}"/>
                  </a:ext>
                </a:extLst>
              </p:cNvPr>
              <p:cNvSpPr/>
              <p:nvPr/>
            </p:nvSpPr>
            <p:spPr>
              <a:xfrm>
                <a:off x="389047" y="1722959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b="0" dirty="0">
                    <a:solidFill>
                      <a:schemeClr val="tx1"/>
                    </a:solidFill>
                  </a:rPr>
                  <a:t>r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BFDE8B0-9C2F-BA49-7B84-F5438373044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047" y="1722959"/>
                <a:ext cx="716478" cy="307777"/>
              </a:xfrm>
              <a:prstGeom prst="rect">
                <a:avLst/>
              </a:prstGeom>
              <a:blipFill>
                <a:blip r:embed="rId8"/>
                <a:stretch>
                  <a:fillRect l="-1754" t="-4000" b="-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90E94D2-BBE1-177B-CCF9-E089104B86AF}"/>
                  </a:ext>
                </a:extLst>
              </p:cNvPr>
              <p:cNvSpPr/>
              <p:nvPr/>
            </p:nvSpPr>
            <p:spPr>
              <a:xfrm>
                <a:off x="1447247" y="1722959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90E94D2-BBE1-177B-CCF9-E089104B86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7247" y="1722959"/>
                <a:ext cx="716478" cy="307777"/>
              </a:xfrm>
              <a:prstGeom prst="rect">
                <a:avLst/>
              </a:prstGeom>
              <a:blipFill>
                <a:blip r:embed="rId9"/>
                <a:stretch>
                  <a:fillRect b="-1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 Placeholder 4">
                <a:extLst>
                  <a:ext uri="{FF2B5EF4-FFF2-40B4-BE49-F238E27FC236}">
                    <a16:creationId xmlns:a16="http://schemas.microsoft.com/office/drawing/2014/main" id="{8CC708E3-4D51-F46D-8F61-7513DF9A57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7675" y="3361059"/>
                <a:ext cx="4355553" cy="3126829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25400"/>
                <a:r>
                  <a:rPr lang="en-US" sz="24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Signals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reference input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control error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measured output</a:t>
                </a:r>
              </a:p>
              <a:p>
                <a:pPr marL="25400"/>
                <a:endParaRPr lang="en-US" sz="2400" dirty="0"/>
              </a:p>
              <a:p>
                <a:endParaRPr lang="en-US" sz="2400" i="1" dirty="0"/>
              </a:p>
              <a:p>
                <a:endParaRPr lang="en-US" sz="2400" i="1" dirty="0"/>
              </a:p>
            </p:txBody>
          </p:sp>
        </mc:Choice>
        <mc:Fallback xmlns="">
          <p:sp>
            <p:nvSpPr>
              <p:cNvPr id="16" name="Text Placeholder 4">
                <a:extLst>
                  <a:ext uri="{FF2B5EF4-FFF2-40B4-BE49-F238E27FC236}">
                    <a16:creationId xmlns:a16="http://schemas.microsoft.com/office/drawing/2014/main" id="{8CC708E3-4D51-F46D-8F61-7513DF9A57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675" y="3361059"/>
                <a:ext cx="4355553" cy="3126829"/>
              </a:xfrm>
              <a:prstGeom prst="rect">
                <a:avLst/>
              </a:prstGeom>
              <a:blipFill>
                <a:blip r:embed="rId10"/>
                <a:stretch>
                  <a:fillRect l="-1744" t="-16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E7A2816E-E9D5-0E3C-5917-890C9E67F9A1}"/>
              </a:ext>
            </a:extLst>
          </p:cNvPr>
          <p:cNvSpPr txBox="1">
            <a:spLocks/>
          </p:cNvSpPr>
          <p:nvPr/>
        </p:nvSpPr>
        <p:spPr>
          <a:xfrm>
            <a:off x="4559354" y="3410116"/>
            <a:ext cx="4355553" cy="161422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400"/>
            <a:r>
              <a:rPr lang="en-US" sz="2400" b="1" dirty="0"/>
              <a:t>Systems</a:t>
            </a:r>
          </a:p>
          <a:p>
            <a:r>
              <a:rPr lang="en-US" sz="2400" dirty="0"/>
              <a:t>Open loop system</a:t>
            </a:r>
          </a:p>
          <a:p>
            <a:r>
              <a:rPr lang="en-US" sz="2400" dirty="0"/>
              <a:t>Controller</a:t>
            </a:r>
          </a:p>
          <a:p>
            <a:pPr marL="25400"/>
            <a:endParaRPr lang="en-US" sz="2400" dirty="0"/>
          </a:p>
          <a:p>
            <a:endParaRPr lang="en-US" sz="2400" i="1" dirty="0"/>
          </a:p>
          <a:p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881499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811BA-8C43-DB43-9A58-7F630C618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CLS With Disturbances and Noise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0E0FF1-290E-6F42-9F42-6FFE9B727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E4304A7-0FB2-4094-BC1E-DB17183AD0C1}" type="slidenum">
              <a:rPr lang="en-US" altLang="x-none" smtClean="0"/>
              <a:pPr>
                <a:defRPr/>
              </a:pPr>
              <a:t>19</a:t>
            </a:fld>
            <a:endParaRPr lang="en-US" altLang="x-none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D2C5CD7-5EF7-0149-A160-721F4F8BF5A1}"/>
              </a:ext>
            </a:extLst>
          </p:cNvPr>
          <p:cNvSpPr>
            <a:spLocks noChangeAspect="1"/>
          </p:cNvSpPr>
          <p:nvPr/>
        </p:nvSpPr>
        <p:spPr>
          <a:xfrm>
            <a:off x="4324486" y="1918675"/>
            <a:ext cx="643565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3B85FA6-F565-A342-9B83-C988EFF8976A}"/>
              </a:ext>
            </a:extLst>
          </p:cNvPr>
          <p:cNvCxnSpPr>
            <a:cxnSpLocks/>
            <a:stCxn id="45" idx="3"/>
            <a:endCxn id="39" idx="2"/>
          </p:cNvCxnSpPr>
          <p:nvPr/>
        </p:nvCxnSpPr>
        <p:spPr>
          <a:xfrm>
            <a:off x="3008157" y="2227603"/>
            <a:ext cx="716434" cy="10089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283C526-95FD-DD48-8D64-79DF32A3018A}"/>
              </a:ext>
            </a:extLst>
          </p:cNvPr>
          <p:cNvCxnSpPr>
            <a:cxnSpLocks/>
            <a:stCxn id="44" idx="3"/>
            <a:endCxn id="58" idx="2"/>
          </p:cNvCxnSpPr>
          <p:nvPr/>
        </p:nvCxnSpPr>
        <p:spPr>
          <a:xfrm>
            <a:off x="4981818" y="2162715"/>
            <a:ext cx="597699" cy="8323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/>
              <p:nvPr/>
            </p:nvSpPr>
            <p:spPr>
              <a:xfrm>
                <a:off x="4269764" y="2008826"/>
                <a:ext cx="712054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𝑶𝑳𝑺</m:t>
                      </m:r>
                    </m:oMath>
                  </m:oMathPara>
                </a14:m>
                <a:endParaRPr lang="en-US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7D8735E-9031-3E41-B1B0-4871396BFB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9764" y="2008826"/>
                <a:ext cx="712054" cy="3077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Rectangle 44">
            <a:extLst>
              <a:ext uri="{FF2B5EF4-FFF2-40B4-BE49-F238E27FC236}">
                <a16:creationId xmlns:a16="http://schemas.microsoft.com/office/drawing/2014/main" id="{17F19C0A-4E6F-334D-BD24-1FC484764B18}"/>
              </a:ext>
            </a:extLst>
          </p:cNvPr>
          <p:cNvSpPr>
            <a:spLocks noChangeAspect="1"/>
          </p:cNvSpPr>
          <p:nvPr/>
        </p:nvSpPr>
        <p:spPr>
          <a:xfrm>
            <a:off x="1886266" y="1910128"/>
            <a:ext cx="1121891" cy="6349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Controller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8A7EBF1-5C9C-C245-A586-537F9E82050B}"/>
              </a:ext>
            </a:extLst>
          </p:cNvPr>
          <p:cNvCxnSpPr>
            <a:cxnSpLocks/>
          </p:cNvCxnSpPr>
          <p:nvPr/>
        </p:nvCxnSpPr>
        <p:spPr>
          <a:xfrm flipV="1">
            <a:off x="530655" y="2258178"/>
            <a:ext cx="644896" cy="380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22932C7D-E4B3-5D47-A8D0-A906B69494C0}"/>
              </a:ext>
            </a:extLst>
          </p:cNvPr>
          <p:cNvSpPr/>
          <p:nvPr/>
        </p:nvSpPr>
        <p:spPr>
          <a:xfrm>
            <a:off x="1194765" y="2085054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402BD592-75B2-8044-83BE-F469346766A9}"/>
              </a:ext>
            </a:extLst>
          </p:cNvPr>
          <p:cNvCxnSpPr>
            <a:cxnSpLocks/>
            <a:stCxn id="63" idx="1"/>
            <a:endCxn id="47" idx="4"/>
          </p:cNvCxnSpPr>
          <p:nvPr/>
        </p:nvCxnSpPr>
        <p:spPr>
          <a:xfrm rot="10800000">
            <a:off x="1345687" y="2386895"/>
            <a:ext cx="1749875" cy="640451"/>
          </a:xfrm>
          <a:prstGeom prst="bentConnector2">
            <a:avLst/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1809476-AEC6-624A-8C82-8DFB0AE7A83E}"/>
              </a:ext>
            </a:extLst>
          </p:cNvPr>
          <p:cNvCxnSpPr>
            <a:cxnSpLocks/>
            <a:stCxn id="47" idx="6"/>
            <a:endCxn id="45" idx="1"/>
          </p:cNvCxnSpPr>
          <p:nvPr/>
        </p:nvCxnSpPr>
        <p:spPr>
          <a:xfrm flipV="1">
            <a:off x="1496606" y="2227603"/>
            <a:ext cx="389660" cy="8371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/>
              <p:nvPr/>
            </p:nvSpPr>
            <p:spPr>
              <a:xfrm>
                <a:off x="1078176" y="2558637"/>
                <a:ext cx="23724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3A686EE9-AD7B-D74A-85C7-2924607BBD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176" y="2558637"/>
                <a:ext cx="237244" cy="276999"/>
              </a:xfrm>
              <a:prstGeom prst="rect">
                <a:avLst/>
              </a:prstGeom>
              <a:blipFill>
                <a:blip r:embed="rId6"/>
                <a:stretch>
                  <a:fillRect r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5C0CC0A4-47F0-7849-B0ED-5689BEABB267}"/>
                  </a:ext>
                </a:extLst>
              </p:cNvPr>
              <p:cNvSpPr/>
              <p:nvPr/>
            </p:nvSpPr>
            <p:spPr>
              <a:xfrm>
                <a:off x="424342" y="1792306"/>
                <a:ext cx="54566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5C0CC0A4-47F0-7849-B0ED-5689BEABB2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342" y="1792306"/>
                <a:ext cx="545662" cy="307777"/>
              </a:xfrm>
              <a:prstGeom prst="rect">
                <a:avLst/>
              </a:prstGeom>
              <a:blipFill>
                <a:blip r:embed="rId7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0E298F7-77E1-7343-9570-9854F41AA804}"/>
                  </a:ext>
                </a:extLst>
              </p:cNvPr>
              <p:cNvSpPr/>
              <p:nvPr/>
            </p:nvSpPr>
            <p:spPr>
              <a:xfrm>
                <a:off x="1378603" y="1751442"/>
                <a:ext cx="55047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0E298F7-77E1-7343-9570-9854F41AA80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8603" y="1751442"/>
                <a:ext cx="550472" cy="307777"/>
              </a:xfrm>
              <a:prstGeom prst="rect">
                <a:avLst/>
              </a:prstGeom>
              <a:blipFill>
                <a:blip r:embed="rId8"/>
                <a:stretch>
                  <a:fillRect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CE1576F-6AE3-594D-9BE2-58B9AB0EB921}"/>
                  </a:ext>
                </a:extLst>
              </p:cNvPr>
              <p:cNvSpPr/>
              <p:nvPr/>
            </p:nvSpPr>
            <p:spPr>
              <a:xfrm>
                <a:off x="3044285" y="1806656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7CE1576F-6AE3-594D-9BE2-58B9AB0EB9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4285" y="1806656"/>
                <a:ext cx="716478" cy="307777"/>
              </a:xfrm>
              <a:prstGeom prst="rect">
                <a:avLst/>
              </a:prstGeom>
              <a:blipFill>
                <a:blip r:embed="rId9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/>
              <p:nvPr/>
            </p:nvSpPr>
            <p:spPr>
              <a:xfrm>
                <a:off x="4916433" y="1741365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AF2E63ED-93E9-E543-AE7E-ECFC6DD54B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6433" y="1741365"/>
                <a:ext cx="716478" cy="307777"/>
              </a:xfrm>
              <a:prstGeom prst="rect">
                <a:avLst/>
              </a:prstGeom>
              <a:blipFill>
                <a:blip r:embed="rId10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Oval 57">
            <a:extLst>
              <a:ext uri="{FF2B5EF4-FFF2-40B4-BE49-F238E27FC236}">
                <a16:creationId xmlns:a16="http://schemas.microsoft.com/office/drawing/2014/main" id="{663E4834-183D-824E-BFDF-4BEF73BB9D53}"/>
              </a:ext>
            </a:extLst>
          </p:cNvPr>
          <p:cNvSpPr/>
          <p:nvPr/>
        </p:nvSpPr>
        <p:spPr>
          <a:xfrm>
            <a:off x="5579517" y="2020118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5D7142B-DF18-474D-A65D-D0A0FA353A05}"/>
              </a:ext>
            </a:extLst>
          </p:cNvPr>
          <p:cNvCxnSpPr>
            <a:cxnSpLocks/>
            <a:stCxn id="58" idx="6"/>
          </p:cNvCxnSpPr>
          <p:nvPr/>
        </p:nvCxnSpPr>
        <p:spPr>
          <a:xfrm flipV="1">
            <a:off x="5881358" y="2162714"/>
            <a:ext cx="866283" cy="8324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10DC58C-B601-3447-9B9C-2D712DE9DBD3}"/>
              </a:ext>
            </a:extLst>
          </p:cNvPr>
          <p:cNvCxnSpPr>
            <a:cxnSpLocks/>
            <a:endCxn id="58" idx="0"/>
          </p:cNvCxnSpPr>
          <p:nvPr/>
        </p:nvCxnSpPr>
        <p:spPr>
          <a:xfrm flipH="1">
            <a:off x="5730438" y="1462682"/>
            <a:ext cx="6358" cy="55743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955F28CA-0D80-7F41-B904-D08DF710C879}"/>
              </a:ext>
            </a:extLst>
          </p:cNvPr>
          <p:cNvSpPr txBox="1"/>
          <p:nvPr/>
        </p:nvSpPr>
        <p:spPr>
          <a:xfrm>
            <a:off x="5157126" y="900113"/>
            <a:ext cx="13388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Measurement</a:t>
            </a:r>
          </a:p>
          <a:p>
            <a:pPr algn="ctr"/>
            <a:r>
              <a:rPr lang="en-US" sz="1400" b="1" dirty="0"/>
              <a:t>Noise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336909E-06B1-E34C-AB3F-E36742C4492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095561" y="2709870"/>
                <a:ext cx="643565" cy="634949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6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Filter</m:t>
                      </m:r>
                    </m:oMath>
                  </m:oMathPara>
                </a14:m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336909E-06B1-E34C-AB3F-E36742C449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5561" y="2709870"/>
                <a:ext cx="643565" cy="634949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320150CC-EEFB-1346-9D45-02D18A784683}"/>
              </a:ext>
            </a:extLst>
          </p:cNvPr>
          <p:cNvCxnSpPr>
            <a:cxnSpLocks/>
            <a:stCxn id="58" idx="4"/>
            <a:endCxn id="63" idx="3"/>
          </p:cNvCxnSpPr>
          <p:nvPr/>
        </p:nvCxnSpPr>
        <p:spPr>
          <a:xfrm rot="5400000">
            <a:off x="4382089" y="1678995"/>
            <a:ext cx="705387" cy="1991312"/>
          </a:xfrm>
          <a:prstGeom prst="bentConnector2">
            <a:avLst/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B6A1B2E7-444B-6A49-B9CD-668F07436162}"/>
              </a:ext>
            </a:extLst>
          </p:cNvPr>
          <p:cNvSpPr/>
          <p:nvPr/>
        </p:nvSpPr>
        <p:spPr>
          <a:xfrm>
            <a:off x="3724591" y="2086772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EBFEDE4-991B-D94A-9CCE-E193CF98303D}"/>
              </a:ext>
            </a:extLst>
          </p:cNvPr>
          <p:cNvCxnSpPr>
            <a:cxnSpLocks/>
            <a:endCxn id="39" idx="0"/>
          </p:cNvCxnSpPr>
          <p:nvPr/>
        </p:nvCxnSpPr>
        <p:spPr>
          <a:xfrm flipH="1">
            <a:off x="3875512" y="1425382"/>
            <a:ext cx="4592" cy="661390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A272488-9AD6-D44F-9EF7-9D98E159A8C9}"/>
              </a:ext>
            </a:extLst>
          </p:cNvPr>
          <p:cNvCxnSpPr>
            <a:cxnSpLocks/>
            <a:stCxn id="39" idx="6"/>
            <a:endCxn id="41" idx="1"/>
          </p:cNvCxnSpPr>
          <p:nvPr/>
        </p:nvCxnSpPr>
        <p:spPr>
          <a:xfrm flipV="1">
            <a:off x="4026432" y="2236150"/>
            <a:ext cx="298054" cy="1542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7151D055-3E6E-A549-BE53-07794808ACF7}"/>
              </a:ext>
            </a:extLst>
          </p:cNvPr>
          <p:cNvSpPr txBox="1"/>
          <p:nvPr/>
        </p:nvSpPr>
        <p:spPr>
          <a:xfrm>
            <a:off x="3090710" y="935162"/>
            <a:ext cx="13388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Actuator</a:t>
            </a:r>
          </a:p>
          <a:p>
            <a:pPr algn="ctr"/>
            <a:r>
              <a:rPr lang="en-US" sz="1400" b="1" dirty="0"/>
              <a:t>Disturbance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 Placeholder 4">
                <a:extLst>
                  <a:ext uri="{FF2B5EF4-FFF2-40B4-BE49-F238E27FC236}">
                    <a16:creationId xmlns:a16="http://schemas.microsoft.com/office/drawing/2014/main" id="{DB1B42CF-51D4-794F-631B-9D28E05C1EA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7675" y="3361059"/>
                <a:ext cx="4355553" cy="3126829"/>
              </a:xfrm>
              <a:prstGeom prst="rect">
                <a:avLst/>
              </a:prstGeom>
            </p:spPr>
            <p:txBody>
              <a:bodyPr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25400"/>
                <a:r>
                  <a:rPr lang="en-US" sz="24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Signals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reference input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control error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4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: measured output</a:t>
                </a:r>
              </a:p>
              <a:p>
                <a:r>
                  <a:rPr lang="en-US" sz="2400" dirty="0"/>
                  <a:t>Actuator disturbance</a:t>
                </a:r>
              </a:p>
              <a:p>
                <a:r>
                  <a:rPr lang="en-US" sz="2400" dirty="0"/>
                  <a:t>Measurement Noise</a:t>
                </a:r>
              </a:p>
              <a:p>
                <a:pPr marL="25400"/>
                <a:endParaRPr lang="en-US" sz="2400" dirty="0"/>
              </a:p>
              <a:p>
                <a:endParaRPr lang="en-US" sz="2400" i="1" dirty="0"/>
              </a:p>
              <a:p>
                <a:endParaRPr lang="en-US" sz="2400" i="1" dirty="0"/>
              </a:p>
            </p:txBody>
          </p:sp>
        </mc:Choice>
        <mc:Fallback xmlns="">
          <p:sp>
            <p:nvSpPr>
              <p:cNvPr id="10" name="Text Placeholder 4">
                <a:extLst>
                  <a:ext uri="{FF2B5EF4-FFF2-40B4-BE49-F238E27FC236}">
                    <a16:creationId xmlns:a16="http://schemas.microsoft.com/office/drawing/2014/main" id="{DB1B42CF-51D4-794F-631B-9D28E05C1E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675" y="3361059"/>
                <a:ext cx="4355553" cy="3126829"/>
              </a:xfrm>
              <a:prstGeom prst="rect">
                <a:avLst/>
              </a:prstGeom>
              <a:blipFill>
                <a:blip r:embed="rId12"/>
                <a:stretch>
                  <a:fillRect l="-2326" t="-16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915CA75-DCDD-5876-379A-7EA9B42197B3}"/>
              </a:ext>
            </a:extLst>
          </p:cNvPr>
          <p:cNvSpPr txBox="1">
            <a:spLocks/>
          </p:cNvSpPr>
          <p:nvPr/>
        </p:nvSpPr>
        <p:spPr>
          <a:xfrm>
            <a:off x="4559354" y="3410116"/>
            <a:ext cx="4355553" cy="161422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400"/>
            <a:r>
              <a:rPr lang="en-US" sz="2400" b="1" dirty="0"/>
              <a:t>Systems</a:t>
            </a:r>
          </a:p>
          <a:p>
            <a:r>
              <a:rPr lang="en-US" sz="2400" dirty="0"/>
              <a:t>Open loop system</a:t>
            </a:r>
          </a:p>
          <a:p>
            <a:r>
              <a:rPr lang="en-US" sz="2400" dirty="0"/>
              <a:t>Controller</a:t>
            </a:r>
          </a:p>
          <a:p>
            <a:r>
              <a:rPr lang="en-US" sz="2400" dirty="0"/>
              <a:t>Filter</a:t>
            </a:r>
          </a:p>
          <a:p>
            <a:pPr marL="25400"/>
            <a:endParaRPr lang="en-US" sz="2400" dirty="0"/>
          </a:p>
          <a:p>
            <a:endParaRPr lang="en-US" sz="2400" i="1" dirty="0"/>
          </a:p>
          <a:p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032551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103" name="Google Shape;103;p2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What is control engineering and why it’s important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Course overview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Control system concepts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Example of controller design</a:t>
            </a:r>
            <a:endParaRPr dirty="0"/>
          </a:p>
        </p:txBody>
      </p:sp>
      <p:sp>
        <p:nvSpPr>
          <p:cNvPr id="104" name="Google Shape;104;p2"/>
          <p:cNvSpPr txBox="1">
            <a:spLocks noGrp="1"/>
          </p:cNvSpPr>
          <p:nvPr>
            <p:ph type="sldNum" idx="12"/>
          </p:nvPr>
        </p:nvSpPr>
        <p:spPr>
          <a:xfrm>
            <a:off x="7620000" y="6248400"/>
            <a:ext cx="30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47D94-1B61-1180-313B-07283DE80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Engineering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301C21-7A9E-DF41-6942-8B9796126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793" y="2443654"/>
            <a:ext cx="8229600" cy="3316015"/>
          </a:xfrm>
        </p:spPr>
        <p:txBody>
          <a:bodyPr/>
          <a:lstStyle/>
          <a:p>
            <a:r>
              <a:rPr lang="en-US" dirty="0"/>
              <a:t>Given an open loop system</a:t>
            </a:r>
          </a:p>
          <a:p>
            <a:r>
              <a:rPr lang="en-US" dirty="0"/>
              <a:t>Achieve </a:t>
            </a:r>
            <a:r>
              <a:rPr lang="en-US" b="1" dirty="0"/>
              <a:t>control objectives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Stable</a:t>
            </a:r>
          </a:p>
          <a:p>
            <a:pPr lvl="1"/>
            <a:r>
              <a:rPr lang="en-US" dirty="0"/>
              <a:t>Has fast response</a:t>
            </a:r>
          </a:p>
          <a:p>
            <a:pPr lvl="1"/>
            <a:r>
              <a:rPr lang="en-US" dirty="0"/>
              <a:t>Has measured output equal to the reference input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9D444E-5595-E1FB-DF5A-035D118F3A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830DD5-A800-C484-46FD-0CF819218D7E}"/>
              </a:ext>
            </a:extLst>
          </p:cNvPr>
          <p:cNvSpPr>
            <a:spLocks noChangeAspect="1"/>
          </p:cNvSpPr>
          <p:nvPr/>
        </p:nvSpPr>
        <p:spPr>
          <a:xfrm>
            <a:off x="4807961" y="1431948"/>
            <a:ext cx="643565" cy="6349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E535BF8-2581-03AC-56FE-860078BAB833}"/>
              </a:ext>
            </a:extLst>
          </p:cNvPr>
          <p:cNvCxnSpPr>
            <a:cxnSpLocks/>
          </p:cNvCxnSpPr>
          <p:nvPr/>
        </p:nvCxnSpPr>
        <p:spPr>
          <a:xfrm flipV="1">
            <a:off x="3990851" y="1745794"/>
            <a:ext cx="817110" cy="7257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9396C26-CAEB-1EC1-085E-75394F7624D3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5465293" y="1740616"/>
            <a:ext cx="550461" cy="8807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4067478-D603-E947-5711-575AD29D9D9B}"/>
                  </a:ext>
                </a:extLst>
              </p:cNvPr>
              <p:cNvSpPr/>
              <p:nvPr/>
            </p:nvSpPr>
            <p:spPr>
              <a:xfrm>
                <a:off x="4753239" y="1595534"/>
                <a:ext cx="712054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𝑶𝑳𝑺</m:t>
                      </m:r>
                    </m:oMath>
                  </m:oMathPara>
                </a14:m>
                <a:endParaRPr lang="en-US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4067478-D603-E947-5711-575AD29D9D9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3239" y="1595534"/>
                <a:ext cx="712054" cy="30777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A725381-3E89-75B4-4BB7-8F32D7C43AC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80508" y="1431947"/>
                <a:ext cx="1210343" cy="63495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𝐶𝑜𝑛𝑡𝑟𝑜𝑙𝑙𝑒𝑟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A725381-3E89-75B4-4BB7-8F32D7C43A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80508" y="1431947"/>
                <a:ext cx="1210343" cy="63495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E9923AA-A9C8-A3F4-DBD2-B9F4C21FF553}"/>
              </a:ext>
            </a:extLst>
          </p:cNvPr>
          <p:cNvCxnSpPr>
            <a:cxnSpLocks/>
          </p:cNvCxnSpPr>
          <p:nvPr/>
        </p:nvCxnSpPr>
        <p:spPr>
          <a:xfrm flipV="1">
            <a:off x="1014130" y="1747519"/>
            <a:ext cx="644896" cy="380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FC772496-11DA-F730-3906-F5AB52AA44AA}"/>
              </a:ext>
            </a:extLst>
          </p:cNvPr>
          <p:cNvSpPr/>
          <p:nvPr/>
        </p:nvSpPr>
        <p:spPr>
          <a:xfrm>
            <a:off x="1678240" y="1598502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1F12EC57-1C11-404D-00FD-ACDC24A46EDA}"/>
              </a:ext>
            </a:extLst>
          </p:cNvPr>
          <p:cNvCxnSpPr>
            <a:cxnSpLocks/>
            <a:stCxn id="17" idx="4"/>
            <a:endCxn id="11" idx="4"/>
          </p:cNvCxnSpPr>
          <p:nvPr/>
        </p:nvCxnSpPr>
        <p:spPr>
          <a:xfrm rot="5400000">
            <a:off x="3992663" y="-273670"/>
            <a:ext cx="10510" cy="4337514"/>
          </a:xfrm>
          <a:prstGeom prst="bentConnector3">
            <a:avLst>
              <a:gd name="adj1" fmla="val 3675109"/>
            </a:avLst>
          </a:prstGeom>
          <a:ln w="19050"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332A740-D441-78F1-FED8-FAF8F041C148}"/>
              </a:ext>
            </a:extLst>
          </p:cNvPr>
          <p:cNvCxnSpPr>
            <a:cxnSpLocks/>
          </p:cNvCxnSpPr>
          <p:nvPr/>
        </p:nvCxnSpPr>
        <p:spPr>
          <a:xfrm>
            <a:off x="1980081" y="1745794"/>
            <a:ext cx="800427" cy="7257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02F276F-D377-745F-1278-BA947A6866BA}"/>
                  </a:ext>
                </a:extLst>
              </p:cNvPr>
              <p:cNvSpPr txBox="1"/>
              <p:nvPr/>
            </p:nvSpPr>
            <p:spPr>
              <a:xfrm>
                <a:off x="1561651" y="2064652"/>
                <a:ext cx="23724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02F276F-D377-745F-1278-BA947A6866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1651" y="2064652"/>
                <a:ext cx="237244" cy="2769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A8FCF789-6BF3-3B14-83F0-724A25D5E386}"/>
                  </a:ext>
                </a:extLst>
              </p:cNvPr>
              <p:cNvSpPr/>
              <p:nvPr/>
            </p:nvSpPr>
            <p:spPr>
              <a:xfrm>
                <a:off x="4064161" y="1344588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A8FCF789-6BF3-3B14-83F0-724A25D5E3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4161" y="1344588"/>
                <a:ext cx="716478" cy="307777"/>
              </a:xfrm>
              <a:prstGeom prst="rect">
                <a:avLst/>
              </a:prstGeom>
              <a:blipFill>
                <a:blip r:embed="rId5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DD9E227-DFC9-956D-FA77-2D10A1E78821}"/>
                  </a:ext>
                </a:extLst>
              </p:cNvPr>
              <p:cNvSpPr/>
              <p:nvPr/>
            </p:nvSpPr>
            <p:spPr>
              <a:xfrm>
                <a:off x="5399908" y="1344588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DD9E227-DFC9-956D-FA77-2D10A1E7882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9908" y="1344588"/>
                <a:ext cx="716478" cy="307777"/>
              </a:xfrm>
              <a:prstGeom prst="rect">
                <a:avLst/>
              </a:prstGeom>
              <a:blipFill>
                <a:blip r:embed="rId6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Oval 16">
            <a:extLst>
              <a:ext uri="{FF2B5EF4-FFF2-40B4-BE49-F238E27FC236}">
                <a16:creationId xmlns:a16="http://schemas.microsoft.com/office/drawing/2014/main" id="{511685EA-66AD-4E5B-E52E-5A7FA2EC5EF2}"/>
              </a:ext>
            </a:extLst>
          </p:cNvPr>
          <p:cNvSpPr/>
          <p:nvPr/>
        </p:nvSpPr>
        <p:spPr>
          <a:xfrm>
            <a:off x="6015754" y="1587992"/>
            <a:ext cx="301841" cy="30184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B6BA56A-B3BB-9F95-C9E5-8B65288C0FC9}"/>
              </a:ext>
            </a:extLst>
          </p:cNvPr>
          <p:cNvCxnSpPr>
            <a:cxnSpLocks/>
            <a:stCxn id="17" idx="6"/>
          </p:cNvCxnSpPr>
          <p:nvPr/>
        </p:nvCxnSpPr>
        <p:spPr>
          <a:xfrm flipV="1">
            <a:off x="6317595" y="1730106"/>
            <a:ext cx="903011" cy="8806"/>
          </a:xfrm>
          <a:prstGeom prst="straightConnector1">
            <a:avLst/>
          </a:prstGeom>
          <a:ln>
            <a:tailEnd type="triangle" w="lg" len="lg"/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EB7FC33-C152-A3EC-1BD8-9963D82CB972}"/>
                  </a:ext>
                </a:extLst>
              </p:cNvPr>
              <p:cNvSpPr/>
              <p:nvPr/>
            </p:nvSpPr>
            <p:spPr>
              <a:xfrm>
                <a:off x="872522" y="1344588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b="0" dirty="0">
                    <a:solidFill>
                      <a:schemeClr val="tx1"/>
                    </a:solidFill>
                  </a:rPr>
                  <a:t>r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EB7FC33-C152-A3EC-1BD8-9963D82CB97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522" y="1344588"/>
                <a:ext cx="716478" cy="307777"/>
              </a:xfrm>
              <a:prstGeom prst="rect">
                <a:avLst/>
              </a:prstGeom>
              <a:blipFill>
                <a:blip r:embed="rId7"/>
                <a:stretch>
                  <a:fillRect l="-1724" t="-4000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431EA7A2-6F7C-DF3B-E94F-607F4FA3EB08}"/>
                  </a:ext>
                </a:extLst>
              </p:cNvPr>
              <p:cNvSpPr/>
              <p:nvPr/>
            </p:nvSpPr>
            <p:spPr>
              <a:xfrm>
                <a:off x="1930722" y="1344588"/>
                <a:ext cx="7164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431EA7A2-6F7C-DF3B-E94F-607F4FA3EB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0722" y="1344588"/>
                <a:ext cx="716478" cy="307777"/>
              </a:xfrm>
              <a:prstGeom prst="rect">
                <a:avLst/>
              </a:prstGeom>
              <a:blipFill>
                <a:blip r:embed="rId8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72993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E4A2A-E538-8945-A7FE-2E44CF0A4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in Control Engineering of Biological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04253-CC00-22B8-103C-61B217217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12883"/>
            <a:ext cx="8229600" cy="4030717"/>
          </a:xfrm>
        </p:spPr>
        <p:txBody>
          <a:bodyPr/>
          <a:lstStyle/>
          <a:p>
            <a:r>
              <a:rPr lang="en-US" dirty="0"/>
              <a:t>Homeostasis is </a:t>
            </a:r>
            <a:r>
              <a:rPr lang="en-US" i="1" dirty="0"/>
              <a:t>not</a:t>
            </a:r>
            <a:r>
              <a:rPr lang="en-US" dirty="0"/>
              <a:t> our friend.</a:t>
            </a:r>
          </a:p>
          <a:p>
            <a:r>
              <a:rPr lang="en-US" dirty="0"/>
              <a:t>Often need control inputs that target individual reactions.</a:t>
            </a:r>
          </a:p>
          <a:p>
            <a:r>
              <a:rPr lang="en-US" dirty="0"/>
              <a:t>Difficult to accurately model biological systems.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167AE-DA54-ED5A-CE80-E633ADF53C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2863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Exploring Feedback Control</a:t>
            </a: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AE6067-55D0-390A-4155-A9B45BE18B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System identification</a:t>
            </a:r>
          </a:p>
          <a:p>
            <a:r>
              <a:rPr lang="en-US" dirty="0"/>
              <a:t>Design for regulation</a:t>
            </a:r>
          </a:p>
          <a:p>
            <a:pPr lvl="1"/>
            <a:r>
              <a:rPr lang="en-US" dirty="0"/>
              <a:t>Effect of </a:t>
            </a:r>
            <a:r>
              <a:rPr lang="en-US" dirty="0" err="1"/>
              <a:t>kP</a:t>
            </a:r>
            <a:r>
              <a:rPr lang="en-US" dirty="0"/>
              <a:t> on stability, oscillations</a:t>
            </a:r>
          </a:p>
          <a:p>
            <a:pPr lvl="1"/>
            <a:r>
              <a:rPr lang="en-US" dirty="0"/>
              <a:t>Bias</a:t>
            </a:r>
          </a:p>
          <a:p>
            <a:pPr lvl="1"/>
            <a:r>
              <a:rPr lang="en-US" dirty="0"/>
              <a:t>Removing bias by adjusting the reference</a:t>
            </a:r>
          </a:p>
        </p:txBody>
      </p:sp>
      <p:sp>
        <p:nvSpPr>
          <p:cNvPr id="221" name="Google Shape;221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58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Control Engineering?</a:t>
            </a:r>
            <a:endParaRPr dirty="0"/>
          </a:p>
        </p:txBody>
      </p:sp>
      <p:sp>
        <p:nvSpPr>
          <p:cNvPr id="110" name="Google Shape;110;p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111" name="Google Shape;11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4884" y="18927098"/>
            <a:ext cx="3254917" cy="1617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4" descr="Advances in management of type 1 diabetes mellitus">
            <a:extLst>
              <a:ext uri="{FF2B5EF4-FFF2-40B4-BE49-F238E27FC236}">
                <a16:creationId xmlns:a16="http://schemas.microsoft.com/office/drawing/2014/main" id="{B34359F9-25B7-8548-936B-F464778F1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2996" y="1483816"/>
            <a:ext cx="2431680" cy="1527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Regulatory control loops of the modeled production bioreactor. The dynamics of the loops in red will be captured in our model.">
            <a:extLst>
              <a:ext uri="{FF2B5EF4-FFF2-40B4-BE49-F238E27FC236}">
                <a16:creationId xmlns:a16="http://schemas.microsoft.com/office/drawing/2014/main" id="{6D339929-EDE9-DD42-9220-06BCBAC16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48" y="1335287"/>
            <a:ext cx="1863017" cy="201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87C06A-007A-CB49-9F37-940E8646AE62}"/>
              </a:ext>
            </a:extLst>
          </p:cNvPr>
          <p:cNvSpPr txBox="1"/>
          <p:nvPr/>
        </p:nvSpPr>
        <p:spPr>
          <a:xfrm>
            <a:off x="6354254" y="1169902"/>
            <a:ext cx="1549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Insulin Control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B2D75E-7747-D344-BC50-DA3898BE9F0D}"/>
              </a:ext>
            </a:extLst>
          </p:cNvPr>
          <p:cNvSpPr txBox="1"/>
          <p:nvPr/>
        </p:nvSpPr>
        <p:spPr>
          <a:xfrm>
            <a:off x="429324" y="1169902"/>
            <a:ext cx="1908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Bioreactor 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51415C-A989-3B4B-B428-7B3F3DDBE4E7}"/>
              </a:ext>
            </a:extLst>
          </p:cNvPr>
          <p:cNvSpPr txBox="1"/>
          <p:nvPr/>
        </p:nvSpPr>
        <p:spPr>
          <a:xfrm>
            <a:off x="3060551" y="1169902"/>
            <a:ext cx="2357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Medical Device Control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585D1A-57C7-3D45-85D9-15DB66BD2CAA}"/>
              </a:ext>
            </a:extLst>
          </p:cNvPr>
          <p:cNvSpPr/>
          <p:nvPr/>
        </p:nvSpPr>
        <p:spPr>
          <a:xfrm>
            <a:off x="510154" y="3023874"/>
            <a:ext cx="2481330" cy="4051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8" descr="Sensors | Free Full-Text | Sensor-Based Assistive Devices for  Visually-Impaired People: Current Status, Challenges, and Future Directions  | HTML">
            <a:extLst>
              <a:ext uri="{FF2B5EF4-FFF2-40B4-BE49-F238E27FC236}">
                <a16:creationId xmlns:a16="http://schemas.microsoft.com/office/drawing/2014/main" id="{B07D5EFE-E661-6147-8A10-570B792C8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908" y="1354568"/>
            <a:ext cx="1978335" cy="2021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D7B9A0-06AE-8749-A362-5D716CB67961}"/>
              </a:ext>
            </a:extLst>
          </p:cNvPr>
          <p:cNvSpPr txBox="1"/>
          <p:nvPr/>
        </p:nvSpPr>
        <p:spPr>
          <a:xfrm>
            <a:off x="1486369" y="3785636"/>
            <a:ext cx="539995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Create a system that: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ensures that bounded inputs produce bounded outputs;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regulates its output;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tracks a desired objective;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minimizes cost, energy, potential dangers.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3D40B1-1F30-2F7E-4F1D-84CB85F4E3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0BFE9F-37D3-77E5-0001-CDA081A3E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759" y="444063"/>
            <a:ext cx="6152641" cy="4761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4F16E9-68E3-846D-AEE9-048083A4F3BB}"/>
              </a:ext>
            </a:extLst>
          </p:cNvPr>
          <p:cNvSpPr txBox="1"/>
          <p:nvPr/>
        </p:nvSpPr>
        <p:spPr>
          <a:xfrm>
            <a:off x="1471447" y="5339255"/>
            <a:ext cx="649252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u="none" strike="noStrike" dirty="0">
                <a:effectLst/>
                <a:latin typeface="-apple-system"/>
              </a:rPr>
              <a:t>Control theory</a:t>
            </a: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 is a branch of applied mathematics that deals with the design of control policies for actuated dynamical systems. Control engineering is a cross-discipline field which applies control theory to a wide range of systems such as industrial plants, aerospace, robotics and more.</a:t>
            </a:r>
          </a:p>
          <a:p>
            <a:r>
              <a:rPr lang="en-US" sz="1600" dirty="0">
                <a:solidFill>
                  <a:srgbClr val="24292F"/>
                </a:solidFill>
                <a:latin typeface="-apple-system"/>
                <a:hlinkClick r:id="rId3"/>
              </a:rPr>
              <a:t>Brian Douglas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72114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F6BA5F-A59A-5574-8474-8DF928B17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of the Course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BD91A5-B64A-CE6C-5B51-FCC21074D5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Control concepts</a:t>
            </a:r>
          </a:p>
          <a:p>
            <a:r>
              <a:rPr lang="en-US" dirty="0"/>
              <a:t>Testbed-based design</a:t>
            </a:r>
          </a:p>
          <a:p>
            <a:r>
              <a:rPr lang="en-US" dirty="0"/>
              <a:t>Linear time invariant (LTI) systems</a:t>
            </a:r>
          </a:p>
          <a:p>
            <a:r>
              <a:rPr lang="en-US" dirty="0"/>
              <a:t>LTI design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53990-B034-3E98-C4E5-6EA716AC06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65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Objectives</a:t>
            </a:r>
            <a:endParaRPr dirty="0"/>
          </a:p>
        </p:txBody>
      </p:sp>
      <p:sp>
        <p:nvSpPr>
          <p:cNvPr id="175" name="Google Shape;175;p10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fontAlgn="base"/>
            <a:r>
              <a:rPr lang="en-US" sz="2400" dirty="0"/>
              <a:t>Build testbeds for biomedical closed loop system</a:t>
            </a:r>
          </a:p>
          <a:p>
            <a:pPr fontAlgn="base"/>
            <a:r>
              <a:rPr lang="en-US" sz="2400" dirty="0"/>
              <a:t>Testbed-based design of closed loop systems</a:t>
            </a:r>
          </a:p>
          <a:p>
            <a:pPr fontAlgn="base"/>
            <a:r>
              <a:rPr lang="en-US" sz="2400" dirty="0"/>
              <a:t>Know basic LTI theory</a:t>
            </a:r>
          </a:p>
          <a:p>
            <a:pPr lvl="1" fontAlgn="base"/>
            <a:r>
              <a:rPr lang="en-US" sz="2000" dirty="0"/>
              <a:t>Construct Laplace Transforms; analyze poles; calculate DC gain</a:t>
            </a:r>
          </a:p>
          <a:p>
            <a:pPr fontAlgn="base"/>
            <a:r>
              <a:rPr lang="en-US" sz="2400" dirty="0"/>
              <a:t>Use LTI theory to design closed loop systems</a:t>
            </a:r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endParaRPr sz="2000" dirty="0"/>
          </a:p>
        </p:txBody>
      </p:sp>
      <p:sp>
        <p:nvSpPr>
          <p:cNvPr id="176" name="Google Shape;176;p10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3378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Instructor</a:t>
            </a:r>
            <a:endParaRPr dirty="0"/>
          </a:p>
        </p:txBody>
      </p:sp>
      <p:sp>
        <p:nvSpPr>
          <p:cNvPr id="182" name="Google Shape;182;p11"/>
          <p:cNvSpPr txBox="1">
            <a:spLocks noGrp="1"/>
          </p:cNvSpPr>
          <p:nvPr>
            <p:ph type="body" idx="1"/>
          </p:nvPr>
        </p:nvSpPr>
        <p:spPr>
          <a:xfrm>
            <a:off x="457200" y="990600"/>
            <a:ext cx="82296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Joseph Hellerstein, Senior Fellow eScience Institute, Affiliate Professor CSE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PhD in Computer Science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Industry (30+ years): IBM Research, Microsoft, Google</a:t>
            </a:r>
            <a:endParaRPr dirty="0"/>
          </a:p>
          <a:p>
            <a:pPr marL="114300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 dirty="0"/>
              <a:t>Mathematical models of distributed computing systems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Current research</a:t>
            </a:r>
            <a:endParaRPr dirty="0"/>
          </a:p>
          <a:p>
            <a:pPr marL="114300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dirty="0"/>
              <a:t>Modeling evolution of microbial communities</a:t>
            </a:r>
            <a:endParaRPr dirty="0"/>
          </a:p>
          <a:p>
            <a:pPr marL="114300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dirty="0"/>
              <a:t>Model Engineering (tools for building biomedical models)</a:t>
            </a:r>
            <a:endParaRPr dirty="0"/>
          </a:p>
        </p:txBody>
      </p:sp>
      <p:sp>
        <p:nvSpPr>
          <p:cNvPr id="183" name="Google Shape;183;p11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228600" y="381000"/>
            <a:ext cx="84582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Grading</a:t>
            </a:r>
            <a:endParaRPr/>
          </a:p>
        </p:txBody>
      </p:sp>
      <p:sp>
        <p:nvSpPr>
          <p:cNvPr id="190" name="Google Shape;190;p12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Homework (2 assignments): 50%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Final project: 50%</a:t>
            </a:r>
          </a:p>
          <a:p>
            <a:pPr marL="800100" lvl="1" indent="-342900">
              <a:spcBef>
                <a:spcPts val="640"/>
              </a:spcBef>
              <a:buSzPts val="3200"/>
              <a:buChar char="•"/>
            </a:pPr>
            <a:r>
              <a:rPr lang="en-US" dirty="0"/>
              <a:t>End-to-end analysis and design of a feedback control of an SBML model</a:t>
            </a:r>
            <a:endParaRPr dirty="0"/>
          </a:p>
        </p:txBody>
      </p:sp>
      <p:sp>
        <p:nvSpPr>
          <p:cNvPr id="191" name="Google Shape;191;p12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 txBox="1">
            <a:spLocks noGrp="1"/>
          </p:cNvSpPr>
          <p:nvPr>
            <p:ph type="title"/>
          </p:nvPr>
        </p:nvSpPr>
        <p:spPr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Submitting Homework</a:t>
            </a:r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body" idx="1"/>
          </p:nvPr>
        </p:nvSpPr>
        <p:spPr>
          <a:xfrm>
            <a:off x="457200" y="1371599"/>
            <a:ext cx="82296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Create your folder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here</a:t>
            </a:r>
            <a:r>
              <a:rPr lang="en-US" dirty="0"/>
              <a:t>. Only you and the instructors have permissions for the folder.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Upload your assignment to the folder before the due date.</a:t>
            </a:r>
            <a:endParaRPr dirty="0"/>
          </a:p>
        </p:txBody>
      </p:sp>
      <p:sp>
        <p:nvSpPr>
          <p:cNvPr id="198" name="Google Shape;198;p13"/>
          <p:cNvSpPr txBox="1">
            <a:spLocks noGrp="1"/>
          </p:cNvSpPr>
          <p:nvPr>
            <p:ph type="sldNum" idx="12"/>
          </p:nvPr>
        </p:nvSpPr>
        <p:spPr>
          <a:xfrm>
            <a:off x="7543801" y="6248400"/>
            <a:ext cx="533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40258</TotalTime>
  <Words>955</Words>
  <Application>Microsoft Macintosh PowerPoint</Application>
  <PresentationFormat>On-screen Show (4:3)</PresentationFormat>
  <Paragraphs>236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-apple-system</vt:lpstr>
      <vt:lpstr>Calibri</vt:lpstr>
      <vt:lpstr>Cambria Math</vt:lpstr>
      <vt:lpstr>Office Theme</vt:lpstr>
      <vt:lpstr>BIOE 498 / BIOE 599  Advanced Biological Control Systems   Lecture 1: Course Introduction  </vt:lpstr>
      <vt:lpstr>Agenda</vt:lpstr>
      <vt:lpstr>Why Control Engineering?</vt:lpstr>
      <vt:lpstr>PowerPoint Presentation</vt:lpstr>
      <vt:lpstr>Structure of the Course</vt:lpstr>
      <vt:lpstr>Learning Objectives</vt:lpstr>
      <vt:lpstr>Instructor</vt:lpstr>
      <vt:lpstr>Grading</vt:lpstr>
      <vt:lpstr>Submitting Homework</vt:lpstr>
      <vt:lpstr>Resources</vt:lpstr>
      <vt:lpstr>Software</vt:lpstr>
      <vt:lpstr>Getting Google Colaboratory (Colab)</vt:lpstr>
      <vt:lpstr>Introduction to Closed Loop Systems</vt:lpstr>
      <vt:lpstr>Signals &amp; Systems</vt:lpstr>
      <vt:lpstr>Open Loop System (OLS)</vt:lpstr>
      <vt:lpstr>An Example: mTOR Signaling</vt:lpstr>
      <vt:lpstr>BioChemical OLS</vt:lpstr>
      <vt:lpstr>Simple Closed Loop System</vt:lpstr>
      <vt:lpstr>CLS With Disturbances and Noise</vt:lpstr>
      <vt:lpstr>Control Engineering</vt:lpstr>
      <vt:lpstr>Challenges in Control Engineering of Biological Systems</vt:lpstr>
      <vt:lpstr>Exploring Feedback Control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BIOE 437 / BIOE 537  Computational Systems Biology   Lecture 1: Introduction and Biochemistry Basics  </dc:title>
  <dc:creator>Tricia Caparas</dc:creator>
  <cp:lastModifiedBy>Microsoft Office User</cp:lastModifiedBy>
  <cp:revision>149</cp:revision>
  <dcterms:created xsi:type="dcterms:W3CDTF">2008-11-04T22:35:39Z</dcterms:created>
  <dcterms:modified xsi:type="dcterms:W3CDTF">2023-01-18T22:17:41Z</dcterms:modified>
</cp:coreProperties>
</file>